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76" r:id="rId3"/>
    <p:sldId id="265" r:id="rId4"/>
    <p:sldId id="275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664D2-BEE7-164B-AF81-40A881821823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6C066-D338-9E42-A298-6CBBC3F5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5CEF0-1EDF-BC4F-AC60-9248D2F48E73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5CEF0-1EDF-BC4F-AC60-9248D2F48E73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128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5CEF0-1EDF-BC4F-AC60-9248D2F48E73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5CEF0-1EDF-BC4F-AC60-9248D2F48E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97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5CEF0-1EDF-BC4F-AC60-9248D2F48E73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91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9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9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7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9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5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5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1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3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52AA-3E94-C547-BD4A-42A30861CC7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4FE1-E4C7-F34A-AA08-A31C99A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1879600" cy="95567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Impact" charset="0"/>
              </a:rPr>
              <a:t>Federation</a:t>
            </a:r>
            <a:r>
              <a:rPr lang="es-ES" sz="2000" dirty="0">
                <a:latin typeface="Impact" charset="0"/>
              </a:rPr>
              <a:t> of Digital </a:t>
            </a:r>
            <a:r>
              <a:rPr lang="es-ES" sz="2000" dirty="0" err="1">
                <a:latin typeface="Impact" charset="0"/>
              </a:rPr>
              <a:t>Broad</a:t>
            </a:r>
            <a:r>
              <a:rPr lang="es-ES" sz="2000" dirty="0">
                <a:latin typeface="Impact" charset="0"/>
              </a:rPr>
              <a:t>-Band </a:t>
            </a:r>
            <a:r>
              <a:rPr lang="es-ES" sz="2000" dirty="0" err="1">
                <a:latin typeface="Impact" charset="0"/>
              </a:rPr>
              <a:t>Seismograph</a:t>
            </a:r>
            <a:r>
              <a:rPr lang="es-ES" sz="2000" dirty="0">
                <a:latin typeface="Impact" charset="0"/>
              </a:rPr>
              <a:t> Networks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98438" y="1761205"/>
            <a:ext cx="8716962" cy="346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+mn-cs"/>
              </a:rPr>
              <a:t>FDSN Working Group 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3600" b="1" dirty="0">
                <a:solidFill>
                  <a:schemeClr val="accent1"/>
                </a:solidFill>
                <a:latin typeface="+mj-lt"/>
                <a:cs typeface="+mn-cs"/>
              </a:rPr>
              <a:t>V</a:t>
            </a:r>
          </a:p>
          <a:p>
            <a:pPr algn="ctr"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</a:rPr>
              <a:t>CTBTO Relations</a:t>
            </a:r>
          </a:p>
          <a:p>
            <a:pPr>
              <a:defRPr/>
            </a:pPr>
            <a:endParaRPr lang="en-US" sz="3100" i="1" dirty="0">
              <a:latin typeface="Impact" charset="0"/>
              <a:cs typeface="+mn-cs"/>
            </a:endParaRPr>
          </a:p>
          <a:p>
            <a:pPr algn="ctr">
              <a:defRPr/>
            </a:pPr>
            <a:r>
              <a:rPr lang="en-US" sz="3200" dirty="0" err="1"/>
              <a:t>Istv</a:t>
            </a:r>
            <a:r>
              <a:rPr lang="en-US" altLang="ja-JP" sz="3200" dirty="0" err="1"/>
              <a:t>án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Bondár</a:t>
            </a:r>
            <a:endParaRPr lang="en-US" sz="3200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2400" dirty="0"/>
              <a:t>IUGG General Assembly</a:t>
            </a:r>
          </a:p>
          <a:p>
            <a:pPr algn="ctr">
              <a:defRPr/>
            </a:pPr>
            <a:r>
              <a:rPr lang="en-US" sz="2400" dirty="0"/>
              <a:t>Montreal, Canada, 15 July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119CB-DF40-EA4C-BF1E-08947D936173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799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1879600" cy="95567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Impact" charset="0"/>
              </a:rPr>
              <a:t>Federation</a:t>
            </a:r>
            <a:r>
              <a:rPr lang="es-ES" sz="2000" dirty="0">
                <a:latin typeface="Impact" charset="0"/>
              </a:rPr>
              <a:t> of Digital </a:t>
            </a:r>
            <a:r>
              <a:rPr lang="es-ES" sz="2000" dirty="0" err="1">
                <a:latin typeface="Impact" charset="0"/>
              </a:rPr>
              <a:t>Broad</a:t>
            </a:r>
            <a:r>
              <a:rPr lang="es-ES" sz="2000" dirty="0">
                <a:latin typeface="Impact" charset="0"/>
              </a:rPr>
              <a:t>-Band </a:t>
            </a:r>
            <a:r>
              <a:rPr lang="es-ES" sz="2000" dirty="0" err="1">
                <a:latin typeface="Impact" charset="0"/>
              </a:rPr>
              <a:t>Seismograph</a:t>
            </a:r>
            <a:r>
              <a:rPr lang="es-ES" sz="2000" dirty="0">
                <a:latin typeface="Impact" charset="0"/>
              </a:rPr>
              <a:t> Networks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119CB-DF40-EA4C-BF1E-08947D936173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7549" y="1468582"/>
            <a:ext cx="8861274" cy="51671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121" indent="-457200"/>
            <a:r>
              <a:rPr lang="en-GB" sz="2800" dirty="0">
                <a:solidFill>
                  <a:schemeClr val="accent1"/>
                </a:solidFill>
              </a:rPr>
              <a:t>WG activities since the last meeting</a:t>
            </a:r>
          </a:p>
          <a:p>
            <a:pPr lvl="1"/>
            <a:r>
              <a:rPr lang="en-GB" sz="2400" dirty="0"/>
              <a:t>Announcement of CTBTO </a:t>
            </a:r>
            <a:r>
              <a:rPr lang="en-GB" sz="2400" dirty="0" err="1"/>
              <a:t>SnT</a:t>
            </a:r>
            <a:r>
              <a:rPr lang="en-GB" sz="2400" dirty="0"/>
              <a:t> conference was advertised on the FDSN mailing list. </a:t>
            </a:r>
          </a:p>
          <a:p>
            <a:pPr lvl="1"/>
            <a:r>
              <a:rPr lang="en-GB" sz="2400" dirty="0"/>
              <a:t>The management of the IDC and IMS is supportive of FDSN. </a:t>
            </a:r>
          </a:p>
          <a:p>
            <a:pPr lvl="1"/>
            <a:r>
              <a:rPr lang="en-GB" sz="2400" dirty="0"/>
              <a:t>NDC-in-a-Box software includes SeisComp3 that uses SEED format and FDSN standards. </a:t>
            </a:r>
          </a:p>
          <a:p>
            <a:pPr lvl="1"/>
            <a:r>
              <a:rPr lang="en-GB" sz="2400" dirty="0" err="1"/>
              <a:t>István</a:t>
            </a:r>
            <a:r>
              <a:rPr lang="en-GB" sz="2400" dirty="0"/>
              <a:t> gave FDSN presentations at various CTBTO and RSTT workshops and trainings to advertise FDSN membership.</a:t>
            </a:r>
          </a:p>
        </p:txBody>
      </p:sp>
    </p:spTree>
    <p:extLst>
      <p:ext uri="{BB962C8B-B14F-4D97-AF65-F5344CB8AC3E}">
        <p14:creationId xmlns:p14="http://schemas.microsoft.com/office/powerpoint/2010/main" val="205278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1879600" cy="95567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Impact" charset="0"/>
              </a:rPr>
              <a:t>Federation</a:t>
            </a:r>
            <a:r>
              <a:rPr lang="es-ES" sz="2000" dirty="0">
                <a:latin typeface="Impact" charset="0"/>
              </a:rPr>
              <a:t> of Digital </a:t>
            </a:r>
            <a:r>
              <a:rPr lang="es-ES" sz="2000" dirty="0" err="1">
                <a:latin typeface="Impact" charset="0"/>
              </a:rPr>
              <a:t>Broad</a:t>
            </a:r>
            <a:r>
              <a:rPr lang="es-ES" sz="2000" dirty="0">
                <a:latin typeface="Impact" charset="0"/>
              </a:rPr>
              <a:t>-Band </a:t>
            </a:r>
            <a:r>
              <a:rPr lang="es-ES" sz="2000" dirty="0" err="1">
                <a:latin typeface="Impact" charset="0"/>
              </a:rPr>
              <a:t>Seismograph</a:t>
            </a:r>
            <a:r>
              <a:rPr lang="es-ES" sz="2000" dirty="0">
                <a:latin typeface="Impact" charset="0"/>
              </a:rPr>
              <a:t> Networks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119CB-DF40-EA4C-BF1E-08947D936173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7549" y="1468582"/>
            <a:ext cx="8861274" cy="51671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121" indent="-457200"/>
            <a:r>
              <a:rPr lang="en-GB" sz="2800" dirty="0">
                <a:solidFill>
                  <a:schemeClr val="accent1"/>
                </a:solidFill>
              </a:rPr>
              <a:t>CTBTO status report</a:t>
            </a:r>
          </a:p>
          <a:p>
            <a:pPr marL="800100" lvl="1" indent="-303213"/>
            <a:r>
              <a:rPr lang="en-GB" sz="2400" dirty="0"/>
              <a:t>Ronan </a:t>
            </a:r>
            <a:r>
              <a:rPr lang="en-GB" sz="2400" dirty="0" err="1"/>
              <a:t>LeBras</a:t>
            </a:r>
            <a:r>
              <a:rPr lang="en-GB" sz="2400" dirty="0"/>
              <a:t> gave an overview on the status of the IMS network. The IMS network is over 90% complete, the old GCI-II system is being replaced with the next generation GCI-III Global Communication Interface. </a:t>
            </a:r>
          </a:p>
          <a:p>
            <a:pPr marL="555121" indent="-457200"/>
            <a:r>
              <a:rPr lang="en-GB" sz="2800" dirty="0">
                <a:solidFill>
                  <a:schemeClr val="accent1"/>
                </a:solidFill>
              </a:rPr>
              <a:t>Discussion</a:t>
            </a:r>
          </a:p>
          <a:p>
            <a:pPr lvl="1"/>
            <a:r>
              <a:rPr lang="en-GB" sz="2400" dirty="0"/>
              <a:t>VDEC: used to be half-person supported by the EU; that specific support no longer exists, it is difficult to fund developments on VDEC. To get data in </a:t>
            </a:r>
            <a:r>
              <a:rPr lang="en-GB" sz="2400" dirty="0" err="1"/>
              <a:t>miniseed</a:t>
            </a:r>
            <a:r>
              <a:rPr lang="en-GB" sz="2400" dirty="0"/>
              <a:t> from VDEC is possible through </a:t>
            </a:r>
            <a:r>
              <a:rPr lang="en-GB" sz="2400" dirty="0" err="1"/>
              <a:t>GeoTool</a:t>
            </a:r>
            <a:r>
              <a:rPr lang="en-GB" sz="2400" dirty="0"/>
              <a:t>. </a:t>
            </a:r>
          </a:p>
          <a:p>
            <a:pPr lvl="1"/>
            <a:r>
              <a:rPr lang="en-GB" sz="2400" dirty="0"/>
              <a:t>TORD, Niger: the station is operational. For FDSN membership the station operator should be contacted. </a:t>
            </a:r>
          </a:p>
        </p:txBody>
      </p:sp>
    </p:spTree>
    <p:extLst>
      <p:ext uri="{BB962C8B-B14F-4D97-AF65-F5344CB8AC3E}">
        <p14:creationId xmlns:p14="http://schemas.microsoft.com/office/powerpoint/2010/main" val="89300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1879600" cy="95567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Impact" charset="0"/>
              </a:rPr>
              <a:t>Federation</a:t>
            </a:r>
            <a:r>
              <a:rPr lang="es-ES" sz="2000" dirty="0">
                <a:latin typeface="Impact" charset="0"/>
              </a:rPr>
              <a:t> of Digital </a:t>
            </a:r>
            <a:r>
              <a:rPr lang="es-ES" sz="2000" dirty="0" err="1">
                <a:latin typeface="Impact" charset="0"/>
              </a:rPr>
              <a:t>Broad</a:t>
            </a:r>
            <a:r>
              <a:rPr lang="es-ES" sz="2000" dirty="0">
                <a:latin typeface="Impact" charset="0"/>
              </a:rPr>
              <a:t>-Band </a:t>
            </a:r>
            <a:r>
              <a:rPr lang="es-ES" sz="2000" dirty="0" err="1">
                <a:latin typeface="Impact" charset="0"/>
              </a:rPr>
              <a:t>Seismograph</a:t>
            </a:r>
            <a:r>
              <a:rPr lang="es-ES" sz="2000" dirty="0">
                <a:latin typeface="Impact" charset="0"/>
              </a:rPr>
              <a:t> Networks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119CB-DF40-EA4C-BF1E-08947D936173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7549" y="1468582"/>
            <a:ext cx="8861274" cy="51671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121" indent="-457200"/>
            <a:r>
              <a:rPr lang="hu-HU" sz="2800" dirty="0" err="1">
                <a:solidFill>
                  <a:schemeClr val="accent1"/>
                </a:solidFill>
              </a:rPr>
              <a:t>Discussion</a:t>
            </a:r>
            <a:r>
              <a:rPr lang="hu-HU" sz="2800" dirty="0">
                <a:solidFill>
                  <a:schemeClr val="accent1"/>
                </a:solidFill>
              </a:rPr>
              <a:t> </a:t>
            </a:r>
            <a:r>
              <a:rPr lang="hu-HU" sz="2800" dirty="0" err="1">
                <a:solidFill>
                  <a:schemeClr val="accent1"/>
                </a:solidFill>
              </a:rPr>
              <a:t>cont’d</a:t>
            </a:r>
            <a:endParaRPr lang="hu-HU" sz="2800" dirty="0">
              <a:solidFill>
                <a:schemeClr val="accent1"/>
              </a:solidFill>
            </a:endParaRPr>
          </a:p>
          <a:p>
            <a:pPr lvl="1"/>
            <a:r>
              <a:rPr lang="en-US" sz="2400" dirty="0"/>
              <a:t>FDSN web services at the IDC: Many NDCs use FDSN web services and it would be beneficial them to have</a:t>
            </a:r>
            <a:r>
              <a:rPr lang="hu-HU" sz="2400" dirty="0"/>
              <a:t> </a:t>
            </a:r>
            <a:r>
              <a:rPr lang="en-US" sz="2400" dirty="0"/>
              <a:t>a familiar interface at the CTBTO secure website. Metadata could be also distributed this way.</a:t>
            </a:r>
            <a:r>
              <a:rPr lang="hu-HU" sz="2400" dirty="0"/>
              <a:t> </a:t>
            </a:r>
            <a:r>
              <a:rPr lang="en-US" sz="2400" dirty="0"/>
              <a:t>The initiative should come from the NDCs.</a:t>
            </a: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586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1879600" cy="95567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Impact" charset="0"/>
              </a:rPr>
              <a:t>Federation</a:t>
            </a:r>
            <a:r>
              <a:rPr lang="es-ES" sz="2000" dirty="0">
                <a:latin typeface="Impact" charset="0"/>
              </a:rPr>
              <a:t> of Digital </a:t>
            </a:r>
            <a:r>
              <a:rPr lang="es-ES" sz="2000" dirty="0" err="1">
                <a:latin typeface="Impact" charset="0"/>
              </a:rPr>
              <a:t>Broad</a:t>
            </a:r>
            <a:r>
              <a:rPr lang="es-ES" sz="2000" dirty="0">
                <a:latin typeface="Impact" charset="0"/>
              </a:rPr>
              <a:t>-Band </a:t>
            </a:r>
            <a:r>
              <a:rPr lang="es-ES" sz="2000" dirty="0" err="1">
                <a:latin typeface="Impact" charset="0"/>
              </a:rPr>
              <a:t>Seismograph</a:t>
            </a:r>
            <a:r>
              <a:rPr lang="es-ES" sz="2000" dirty="0">
                <a:latin typeface="Impact" charset="0"/>
              </a:rPr>
              <a:t> Networks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119CB-DF40-EA4C-BF1E-08947D936173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7549" y="1468582"/>
            <a:ext cx="8861274" cy="51671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121" indent="-457200"/>
            <a:r>
              <a:rPr lang="en-GB" sz="2800" dirty="0">
                <a:solidFill>
                  <a:schemeClr val="accent1"/>
                </a:solidFill>
              </a:rPr>
              <a:t>Action items</a:t>
            </a:r>
          </a:p>
          <a:p>
            <a:pPr marL="717550" lvl="1" indent="-263525"/>
            <a:r>
              <a:rPr lang="en-GB" sz="2400" dirty="0"/>
              <a:t>Explore the possibility of reducing delay time (3 months currently) on VDEC </a:t>
            </a:r>
          </a:p>
          <a:p>
            <a:pPr marL="717550" lvl="1" indent="-263525"/>
            <a:r>
              <a:rPr lang="en-GB" sz="2400" dirty="0"/>
              <a:t>Ask the opinion of the Waveform Expert Group about the possibility of implementing FDSN web services at the CTBTO secure website. </a:t>
            </a:r>
          </a:p>
          <a:p>
            <a:pPr lvl="1"/>
            <a:r>
              <a:rPr lang="en-GB" sz="2400" dirty="0"/>
              <a:t>Keep advertising FDSN at CTBTO workshops and trainings; reach out to station operators. </a:t>
            </a:r>
          </a:p>
          <a:p>
            <a:pPr lvl="1"/>
            <a:r>
              <a:rPr lang="en-GB" sz="2400" dirty="0"/>
              <a:t>Follow up promising candidates for FDSN membership (Iraq, Ukraine).</a:t>
            </a:r>
          </a:p>
          <a:p>
            <a:pPr lvl="1"/>
            <a:r>
              <a:rPr lang="en-GB" sz="2400" dirty="0"/>
              <a:t>Maintain good relations with CTBTO for the benefit of both organisations</a:t>
            </a:r>
          </a:p>
        </p:txBody>
      </p:sp>
    </p:spTree>
    <p:extLst>
      <p:ext uri="{BB962C8B-B14F-4D97-AF65-F5344CB8AC3E}">
        <p14:creationId xmlns:p14="http://schemas.microsoft.com/office/powerpoint/2010/main" val="77018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342</Words>
  <Application>Microsoft Macintosh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Helvetica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Istvan Bondar</dc:creator>
  <cp:lastModifiedBy>Microsoft Office User</cp:lastModifiedBy>
  <cp:revision>35</cp:revision>
  <dcterms:created xsi:type="dcterms:W3CDTF">2016-04-07T10:27:51Z</dcterms:created>
  <dcterms:modified xsi:type="dcterms:W3CDTF">2019-07-15T19:05:37Z</dcterms:modified>
</cp:coreProperties>
</file>