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40" r:id="rId2"/>
  </p:sldMasterIdLst>
  <p:notesMasterIdLst>
    <p:notesMasterId r:id="rId18"/>
  </p:notesMasterIdLst>
  <p:handoutMasterIdLst>
    <p:handoutMasterId r:id="rId19"/>
  </p:handoutMasterIdLst>
  <p:sldIdLst>
    <p:sldId id="560" r:id="rId3"/>
    <p:sldId id="617" r:id="rId4"/>
    <p:sldId id="610" r:id="rId5"/>
    <p:sldId id="573" r:id="rId6"/>
    <p:sldId id="595" r:id="rId7"/>
    <p:sldId id="620" r:id="rId8"/>
    <p:sldId id="615" r:id="rId9"/>
    <p:sldId id="590" r:id="rId10"/>
    <p:sldId id="619" r:id="rId11"/>
    <p:sldId id="616" r:id="rId12"/>
    <p:sldId id="597" r:id="rId13"/>
    <p:sldId id="614" r:id="rId14"/>
    <p:sldId id="618" r:id="rId15"/>
    <p:sldId id="609" r:id="rId16"/>
    <p:sldId id="607" r:id="rId17"/>
  </p:sldIdLst>
  <p:sldSz cx="9144000" cy="6858000" type="screen4x3"/>
  <p:notesSz cx="6797675" cy="9928225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0033"/>
    <a:srgbClr val="FFFFFF"/>
    <a:srgbClr val="FDF1D3"/>
    <a:srgbClr val="FFECD9"/>
    <a:srgbClr val="FFE6CD"/>
    <a:srgbClr val="FFCC99"/>
    <a:srgbClr val="00B400"/>
    <a:srgbClr val="66CC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6" autoAdjust="0"/>
    <p:restoredTop sz="67804" autoAdjust="0"/>
  </p:normalViewPr>
  <p:slideViewPr>
    <p:cSldViewPr>
      <p:cViewPr>
        <p:scale>
          <a:sx n="80" d="100"/>
          <a:sy n="80" d="100"/>
        </p:scale>
        <p:origin x="-100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66" y="-96"/>
      </p:cViewPr>
      <p:guideLst>
        <p:guide orient="horz" pos="3127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6135" cy="496332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59" y="2"/>
            <a:ext cx="2946135" cy="496332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EB71310-FDF8-49B8-AC37-56EB0832DEA6}" type="datetimeFigureOut">
              <a:rPr lang="en-US"/>
              <a:pPr>
                <a:defRPr/>
              </a:pPr>
              <a:t>8/7/2017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430310"/>
            <a:ext cx="2946135" cy="496331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59" y="9430310"/>
            <a:ext cx="2946135" cy="496331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51E1A29-9742-47DD-8967-991AC80AA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7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95" tIns="45747" rIns="91495" bIns="45747" rtlCol="0" anchor="ctr"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276903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0244" y="4715948"/>
            <a:ext cx="5437189" cy="44669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69" tIns="45733" rIns="91469" bIns="45733"/>
          <a:lstStyle/>
          <a:p>
            <a:endParaRPr lang="en-GB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960" y="9430311"/>
            <a:ext cx="2946135" cy="4963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69" tIns="45733" rIns="91469" bIns="45733"/>
          <a:lstStyle/>
          <a:p>
            <a:fld id="{FE8B2B50-BBB4-4C32-99B8-94C612B3BEBE}" type="slidenum">
              <a:rPr lang="en-US">
                <a:latin typeface="Calibri" pitchFamily="34" charset="0"/>
              </a:rPr>
              <a:pPr/>
              <a:t>1</a:t>
            </a:fld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334" y="4715154"/>
            <a:ext cx="5439008" cy="446735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280" y="9430308"/>
            <a:ext cx="2946311" cy="495601"/>
          </a:xfrm>
          <a:prstGeom prst="rect">
            <a:avLst/>
          </a:prstGeom>
        </p:spPr>
        <p:txBody>
          <a:bodyPr/>
          <a:lstStyle/>
          <a:p>
            <a:fld id="{BC48F964-17B0-4D1B-8C82-86129027E66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786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xfrm>
            <a:off x="680244" y="4715273"/>
            <a:ext cx="5437188" cy="446801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3" tIns="45651" rIns="91303" bIns="45651"/>
          <a:lstStyle/>
          <a:p>
            <a:pPr>
              <a:lnSpc>
                <a:spcPct val="90000"/>
              </a:lnSpc>
            </a:pPr>
            <a:endParaRPr lang="en-US" alt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49955" y="9430546"/>
            <a:ext cx="2946135" cy="4960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3" tIns="45651" rIns="91303" bIns="45651"/>
          <a:lstStyle>
            <a:lvl1pPr defTabSz="9225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1836" indent="-285321" defTabSz="9225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1286" indent="-228257" defTabSz="9225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597800" indent="-228257" defTabSz="9225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4314" indent="-228257" defTabSz="9225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0828" indent="-228257" defTabSz="9225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67342" indent="-228257" defTabSz="9225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3857" indent="-228257" defTabSz="9225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0371" indent="-228257" defTabSz="9225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82C11C86-A25F-4CD5-A6B2-72BDBF3BAB6C}" type="slidenum">
              <a:rPr lang="en-GB" altLang="en-US" smtClean="0"/>
              <a:pPr>
                <a:spcBef>
                  <a:spcPct val="0"/>
                </a:spcBef>
              </a:pPr>
              <a:t>11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334" y="4715154"/>
            <a:ext cx="5439008" cy="4467354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100000"/>
              </a:lnSpc>
              <a:spcBef>
                <a:spcPct val="0"/>
              </a:spcBef>
              <a:buClrTx/>
              <a:buFont typeface="Arial" charset="0"/>
              <a:buChar char="•"/>
              <a:defRPr/>
            </a:pPr>
            <a:endParaRPr lang="en-US" altLang="en-US" sz="3700" b="1" i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280" y="9430308"/>
            <a:ext cx="2946311" cy="495601"/>
          </a:xfrm>
          <a:prstGeom prst="rect">
            <a:avLst/>
          </a:prstGeom>
        </p:spPr>
        <p:txBody>
          <a:bodyPr/>
          <a:lstStyle/>
          <a:p>
            <a:fld id="{BC48F964-17B0-4D1B-8C82-86129027E66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420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3028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959" y="9430548"/>
            <a:ext cx="2946135" cy="496095"/>
          </a:xfrm>
          <a:prstGeom prst="rect">
            <a:avLst/>
          </a:prstGeom>
          <a:noFill/>
        </p:spPr>
        <p:txBody>
          <a:bodyPr lIns="91285" tIns="45641" rIns="91285" bIns="45641"/>
          <a:lstStyle/>
          <a:p>
            <a:fld id="{8C0206BE-8E80-41D8-BBF0-2BDDBB5BE90E}" type="slidenum">
              <a:rPr lang="en-GB" smtClean="0"/>
              <a:pPr/>
              <a:t>14</a:t>
            </a:fld>
            <a:endParaRPr lang="en-GB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248" y="4715273"/>
            <a:ext cx="5437188" cy="4468018"/>
          </a:xfrm>
          <a:prstGeom prst="rect">
            <a:avLst/>
          </a:prstGeom>
          <a:noFill/>
          <a:ln/>
        </p:spPr>
        <p:txBody>
          <a:bodyPr lIns="91285" tIns="45641" rIns="91285" bIns="45641"/>
          <a:lstStyle/>
          <a:p>
            <a:pPr defTabSz="912842">
              <a:defRPr/>
            </a:pPr>
            <a:endParaRPr lang="en-A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292359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955" y="9430546"/>
            <a:ext cx="2946135" cy="4960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3" tIns="45651" rIns="91303" bIns="45651"/>
          <a:lstStyle>
            <a:lvl1pPr defTabSz="898993" eaLnBrk="0" hangingPunct="0">
              <a:defRPr sz="1500" i="1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698885" indent="-268802" defTabSz="898993" eaLnBrk="0" hangingPunct="0">
              <a:defRPr sz="1500" i="1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075210" indent="-215042" defTabSz="898993" eaLnBrk="0" hangingPunct="0">
              <a:defRPr sz="1500" i="1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505293" indent="-215042" defTabSz="898993" eaLnBrk="0" hangingPunct="0">
              <a:defRPr sz="1500" i="1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1935376" indent="-215042" defTabSz="898993" eaLnBrk="0" hangingPunct="0">
              <a:defRPr sz="1500" i="1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365459" indent="-215042" defTabSz="898993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795543" indent="-215042" defTabSz="898993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225627" indent="-215042" defTabSz="898993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655711" indent="-215042" defTabSz="898993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fld id="{E94C949A-B059-4D83-BE91-CDD4E3478FEB}" type="slidenum">
              <a:rPr lang="en-GB" sz="1100" i="0"/>
              <a:pPr/>
              <a:t>15</a:t>
            </a:fld>
            <a:endParaRPr lang="en-GB" sz="1100" i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244" y="4715273"/>
            <a:ext cx="5437188" cy="446801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3" tIns="45651" rIns="91303" bIns="45651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5800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334" y="4715154"/>
            <a:ext cx="5439008" cy="446735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280" y="9430308"/>
            <a:ext cx="2946311" cy="495601"/>
          </a:xfrm>
          <a:prstGeom prst="rect">
            <a:avLst/>
          </a:prstGeom>
        </p:spPr>
        <p:txBody>
          <a:bodyPr/>
          <a:lstStyle/>
          <a:p>
            <a:fld id="{BC48F964-17B0-4D1B-8C82-86129027E66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932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xfrm>
            <a:off x="680244" y="4715273"/>
            <a:ext cx="5437188" cy="4468018"/>
          </a:xfrm>
          <a:prstGeom prst="rect">
            <a:avLst/>
          </a:prstGeom>
          <a:noFill/>
          <a:ln/>
        </p:spPr>
        <p:txBody>
          <a:bodyPr lIns="91303" tIns="45651" rIns="91303" bIns="45651"/>
          <a:lstStyle/>
          <a:p>
            <a:r>
              <a:rPr lang="en-US" b="1" dirty="0"/>
              <a:t>IMS Primary and auxiliary seismic stations used in interactive review</a:t>
            </a:r>
          </a:p>
          <a:p>
            <a:endParaRPr lang="en-US" b="1" dirty="0">
              <a:latin typeface="Times"/>
            </a:endParaRPr>
          </a:p>
          <a:p>
            <a:r>
              <a:rPr lang="en-US" b="1" dirty="0">
                <a:latin typeface="Times"/>
              </a:rPr>
              <a:t>83 stations used in seismic </a:t>
            </a:r>
            <a:r>
              <a:rPr lang="en-US" b="1" dirty="0" smtClean="0">
                <a:latin typeface="Times"/>
              </a:rPr>
              <a:t>solution</a:t>
            </a:r>
          </a:p>
          <a:p>
            <a:endParaRPr lang="en-US" b="1" dirty="0" smtClean="0">
              <a:latin typeface="Times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49955" y="9430546"/>
            <a:ext cx="2946135" cy="496095"/>
          </a:xfrm>
          <a:prstGeom prst="rect">
            <a:avLst/>
          </a:prstGeom>
          <a:noFill/>
        </p:spPr>
        <p:txBody>
          <a:bodyPr lIns="91303" tIns="45651" rIns="91303" bIns="45651"/>
          <a:lstStyle/>
          <a:p>
            <a:fld id="{F3981B02-77D5-462D-A50C-26CD8EED058B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xfrm>
            <a:off x="680245" y="4715273"/>
            <a:ext cx="5437188" cy="446801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4" tIns="45646" rIns="91294" bIns="45646"/>
          <a:lstStyle/>
          <a:p>
            <a:pPr>
              <a:lnSpc>
                <a:spcPct val="90000"/>
              </a:lnSpc>
              <a:spcBef>
                <a:spcPts val="1198"/>
              </a:spcBef>
              <a:spcAft>
                <a:spcPts val="599"/>
              </a:spcAft>
              <a:buClr>
                <a:srgbClr val="800000"/>
              </a:buClr>
            </a:pPr>
            <a:endParaRPr lang="en-GB" altLang="en-US" dirty="0" smtClean="0">
              <a:solidFill>
                <a:srgbClr val="800000"/>
              </a:solidFill>
            </a:endParaRPr>
          </a:p>
          <a:p>
            <a:pPr>
              <a:lnSpc>
                <a:spcPct val="90000"/>
              </a:lnSpc>
              <a:spcBef>
                <a:spcPts val="1198"/>
              </a:spcBef>
              <a:spcAft>
                <a:spcPts val="599"/>
              </a:spcAft>
              <a:buClr>
                <a:srgbClr val="800000"/>
              </a:buClr>
            </a:pPr>
            <a:endParaRPr lang="en-US" altLang="en-US" dirty="0" smtClean="0">
              <a:solidFill>
                <a:srgbClr val="800000"/>
              </a:solidFill>
            </a:endParaRPr>
          </a:p>
          <a:p>
            <a:pPr>
              <a:lnSpc>
                <a:spcPct val="90000"/>
              </a:lnSpc>
            </a:pPr>
            <a:endParaRPr lang="en-US" alt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49956" y="9430547"/>
            <a:ext cx="2946135" cy="4960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4" tIns="45646" rIns="91294" bIns="45646"/>
          <a:lstStyle>
            <a:lvl1pPr defTabSz="9224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1761" indent="-285291" defTabSz="9224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1170" indent="-228234" defTabSz="9224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597637" indent="-228234" defTabSz="9224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4104" indent="-228234" defTabSz="9224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0571" indent="-228234" defTabSz="9224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67039" indent="-228234" defTabSz="9224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3507" indent="-228234" defTabSz="9224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79975" indent="-228234" defTabSz="9224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49099F49-FF89-4774-8AA1-6E42CEE00BEC}" type="slidenum">
              <a:rPr lang="en-GB" altLang="en-US" smtClean="0"/>
              <a:pPr>
                <a:spcBef>
                  <a:spcPct val="0"/>
                </a:spcBef>
              </a:pPr>
              <a:t>4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xfrm>
            <a:off x="680244" y="4715273"/>
            <a:ext cx="5437188" cy="446801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3" tIns="45651" rIns="91303" bIns="45651"/>
          <a:lstStyle/>
          <a:p>
            <a:endParaRPr lang="en-US" alt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49955" y="9430546"/>
            <a:ext cx="2946135" cy="4960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3" tIns="45651" rIns="91303" bIns="45651"/>
          <a:lstStyle>
            <a:lvl1pPr defTabSz="924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1836" indent="-285321" defTabSz="924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1286" indent="-228257" defTabSz="924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597800" indent="-228257" defTabSz="924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4314" indent="-228257" defTabSz="924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0828" indent="-228257" defTabSz="924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67342" indent="-228257" defTabSz="924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3857" indent="-228257" defTabSz="924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0371" indent="-228257" defTabSz="924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9FF86AF5-1B23-4EEE-8BB5-2FE9C345C2AB}" type="slidenum">
              <a:rPr lang="en-GB" altLang="en-US" smtClean="0"/>
              <a:pPr>
                <a:spcBef>
                  <a:spcPct val="0"/>
                </a:spcBef>
              </a:pPr>
              <a:t>5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xfrm>
            <a:off x="680245" y="4715273"/>
            <a:ext cx="5437188" cy="446801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4" tIns="45646" rIns="91294" bIns="45646"/>
          <a:lstStyle/>
          <a:p>
            <a:pPr>
              <a:lnSpc>
                <a:spcPct val="90000"/>
              </a:lnSpc>
            </a:pPr>
            <a:endParaRPr lang="en-US" alt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49956" y="9430547"/>
            <a:ext cx="2946135" cy="4960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4" tIns="45646" rIns="91294" bIns="45646"/>
          <a:lstStyle>
            <a:lvl1pPr defTabSz="9224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1761" indent="-285291" defTabSz="9224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1170" indent="-228234" defTabSz="9224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597637" indent="-228234" defTabSz="9224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4104" indent="-228234" defTabSz="9224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0571" indent="-228234" defTabSz="9224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67039" indent="-228234" defTabSz="9224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3507" indent="-228234" defTabSz="9224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79975" indent="-228234" defTabSz="9224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20D9A234-D81A-4DD9-AC85-1F97C0AB6327}" type="slidenum">
              <a:rPr lang="en-GB" altLang="en-US" smtClean="0"/>
              <a:pPr>
                <a:spcBef>
                  <a:spcPct val="0"/>
                </a:spcBef>
              </a:pPr>
              <a:t>6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334" y="4715154"/>
            <a:ext cx="5439008" cy="446735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280" y="9430308"/>
            <a:ext cx="2946311" cy="495601"/>
          </a:xfrm>
          <a:prstGeom prst="rect">
            <a:avLst/>
          </a:prstGeom>
        </p:spPr>
        <p:txBody>
          <a:bodyPr/>
          <a:lstStyle/>
          <a:p>
            <a:fld id="{BC48F964-17B0-4D1B-8C82-86129027E66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825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xfrm>
            <a:off x="680245" y="4715273"/>
            <a:ext cx="5437188" cy="446801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4" tIns="45646" rIns="91294" bIns="45646"/>
          <a:lstStyle/>
          <a:p>
            <a:pPr>
              <a:lnSpc>
                <a:spcPct val="90000"/>
              </a:lnSpc>
            </a:pPr>
            <a:endParaRPr lang="en-US" alt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49956" y="9430547"/>
            <a:ext cx="2946135" cy="4960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4" tIns="45646" rIns="91294" bIns="45646"/>
          <a:lstStyle>
            <a:lvl1pPr defTabSz="9224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1761" indent="-285291" defTabSz="9224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1170" indent="-228234" defTabSz="9224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597637" indent="-228234" defTabSz="9224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4104" indent="-228234" defTabSz="9224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0571" indent="-228234" defTabSz="9224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67039" indent="-228234" defTabSz="9224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3507" indent="-228234" defTabSz="9224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79975" indent="-228234" defTabSz="9224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20D9A234-D81A-4DD9-AC85-1F97C0AB6327}" type="slidenum">
              <a:rPr lang="en-GB" altLang="en-US" smtClean="0"/>
              <a:pPr>
                <a:spcBef>
                  <a:spcPct val="0"/>
                </a:spcBef>
              </a:pPr>
              <a:t>8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xfrm>
            <a:off x="680244" y="4715273"/>
            <a:ext cx="5437188" cy="446801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3" tIns="45651" rIns="91303" bIns="45651"/>
          <a:lstStyle/>
          <a:p>
            <a:pPr defTabSz="913028">
              <a:defRPr/>
            </a:pPr>
            <a:endParaRPr lang="en-US" b="1" u="none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49955" y="9430546"/>
            <a:ext cx="2946135" cy="4960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3" tIns="45651" rIns="91303" bIns="45651"/>
          <a:lstStyle>
            <a:lvl1pPr defTabSz="891842" eaLnBrk="0" hangingPunct="0">
              <a:defRPr sz="1500" i="1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692174" indent="-266221" defTabSz="891842" eaLnBrk="0" hangingPunct="0">
              <a:defRPr sz="1500" i="1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064886" indent="-212976" defTabSz="891842" eaLnBrk="0" hangingPunct="0">
              <a:defRPr sz="1500" i="1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490839" indent="-212976" defTabSz="891842" eaLnBrk="0" hangingPunct="0">
              <a:defRPr sz="1500" i="1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1916793" indent="-212976" defTabSz="891842" eaLnBrk="0" hangingPunct="0">
              <a:defRPr sz="1500" i="1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342748" indent="-212976" defTabSz="891842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768702" indent="-212976" defTabSz="891842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194657" indent="-212976" defTabSz="891842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620611" indent="-212976" defTabSz="891842" eaLnBrk="0" fontAlgn="base" hangingPunct="0">
              <a:spcBef>
                <a:spcPct val="0"/>
              </a:spcBef>
              <a:spcAft>
                <a:spcPct val="0"/>
              </a:spcAft>
              <a:defRPr sz="1500" i="1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fld id="{7FCC6746-E8F9-4F62-937B-EB6B5C8FF861}" type="slidenum">
              <a:rPr lang="en-GB" sz="1100" i="0"/>
              <a:pPr/>
              <a:t>9</a:t>
            </a:fld>
            <a:endParaRPr lang="en-GB" sz="1100" i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%17CTBTO%20RGB-color_Bar.gif%20%20%20%20%20%20%20%20%20%20%20%20%20%20%20%20%20%20%20%20%20%20%20%20%20%20%20%20%20%20%20%20%20%20%20%20%20%20%20%20000024E9%04JOBS%20%20%20%20%20%20%20%20%20%20%20%20%20%20%20%20%20%20%20%20%20%20%20%20%20%20%20B7A15BAB: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%15CTBTO-logo_41-RGB.gif%20%20%20%20%20%20%20%20%20%20%20%20%20%20%20%20%20%20%20%20%20%20%20%20%20%20%20%20%20%20%20%20%20%20%20%20%20%20%20%20%20%2000002671%04JOBS%20%20%20%20%20%20%20%20%20%20%20%20%20%20%20%20%20%20%20%20%20%20%20%20%20%20%20B7A15BAB:" TargetMode="Externa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IAG-IASPEI 2017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34E95-54E4-48D4-8126-6055C22650D2}" type="datetime1">
              <a:rPr lang="en-US" smtClean="0"/>
              <a:t>8/7/2017</a:t>
            </a:fld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7437B-467E-48F6-942D-A66FFA991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9FB90-4041-4B11-9E61-950F94B11FAC}" type="slidenum">
              <a:rPr lang="en-GB">
                <a:solidFill>
                  <a:srgbClr val="00304A"/>
                </a:solidFill>
              </a:rPr>
              <a:pPr/>
              <a:t>‹#›</a:t>
            </a:fld>
            <a:endParaRPr lang="en-GB">
              <a:solidFill>
                <a:srgbClr val="00304A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2F5BEA-497C-4112-A32C-778ED6CEC368}" type="slidenum">
              <a:rPr lang="en-GB">
                <a:solidFill>
                  <a:srgbClr val="00304A"/>
                </a:solidFill>
              </a:rPr>
              <a:pPr/>
              <a:t>‹#›</a:t>
            </a:fld>
            <a:endParaRPr lang="en-GB">
              <a:solidFill>
                <a:srgbClr val="00304A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EC74B-AA63-46C0-A66F-0530CDAABD12}" type="slidenum">
              <a:rPr lang="en-GB">
                <a:solidFill>
                  <a:srgbClr val="00304A"/>
                </a:solidFill>
              </a:rPr>
              <a:pPr/>
              <a:t>‹#›</a:t>
            </a:fld>
            <a:endParaRPr lang="en-GB">
              <a:solidFill>
                <a:srgbClr val="00304A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A9F2CE-161E-478B-8BD8-FE82594AF45A}" type="slidenum">
              <a:rPr lang="en-GB">
                <a:solidFill>
                  <a:srgbClr val="00304A"/>
                </a:solidFill>
              </a:rPr>
              <a:pPr/>
              <a:t>‹#›</a:t>
            </a:fld>
            <a:endParaRPr lang="en-GB">
              <a:solidFill>
                <a:srgbClr val="00304A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2171700" cy="6196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457200"/>
            <a:ext cx="6362700" cy="6196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D48A7D-912F-44F7-9C3A-FABDDE42CBDC}" type="slidenum">
              <a:rPr lang="en-GB">
                <a:solidFill>
                  <a:srgbClr val="00304A"/>
                </a:solidFill>
              </a:rPr>
              <a:pPr/>
              <a:t>‹#›</a:t>
            </a:fld>
            <a:endParaRPr lang="en-GB">
              <a:solidFill>
                <a:srgbClr val="00304A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95288" y="261938"/>
            <a:ext cx="8291512" cy="5864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2137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60700" y="2901950"/>
            <a:ext cx="2889250" cy="3751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2350" y="2901950"/>
            <a:ext cx="2889250" cy="3751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6894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reak-Lay">
    <p:bg>
      <p:bgPr>
        <a:solidFill>
          <a:srgbClr val="0C1E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TBTO-logo-Short-Engl-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567" y="511321"/>
            <a:ext cx="1105188" cy="39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6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u"/>
      </p:transition>
    </mc:Choice>
    <mc:Fallback xmlns="">
      <p:transition xmlns:p14="http://schemas.microsoft.com/office/powerpoint/2010/main">
        <p:wipe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 userDrawn="1"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/>
            <a:endParaRPr lang="en-GB" sz="2400">
              <a:solidFill>
                <a:srgbClr val="00304A"/>
              </a:solidFill>
              <a:latin typeface="Times"/>
              <a:cs typeface="+mn-cs"/>
            </a:endParaRPr>
          </a:p>
        </p:txBody>
      </p:sp>
      <p:pic>
        <p:nvPicPr>
          <p:cNvPr id="5" name="Picture 7" descr="CTBTO RGB-color_Bar.gif                                        000024E9JOBS                           B7A15BAB: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854450" y="6832600"/>
            <a:ext cx="1433513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16"/>
          <p:cNvSpPr>
            <a:spLocks noChangeShapeType="1"/>
          </p:cNvSpPr>
          <p:nvPr/>
        </p:nvSpPr>
        <p:spPr bwMode="auto">
          <a:xfrm>
            <a:off x="-1588" y="931863"/>
            <a:ext cx="9144001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304A"/>
              </a:solidFill>
              <a:latin typeface="Lucida Sans Unicode"/>
              <a:cs typeface="+mn-cs"/>
            </a:endParaRPr>
          </a:p>
        </p:txBody>
      </p:sp>
      <p:pic>
        <p:nvPicPr>
          <p:cNvPr id="7" name="Picture 20" descr="CTBTO-logo_41-RGB.gif                                          00002671JOBS                           B7A15BAB: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6837363" y="358775"/>
            <a:ext cx="18637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CTBTO-logo_41-RGB.gif                                          00002671JOBS                           B7A15BAB:"/>
          <p:cNvPicPr>
            <a:picLocks noChangeAspect="1" noChangeArrowheads="1"/>
          </p:cNvPicPr>
          <p:nvPr userDrawn="1"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6837363" y="358775"/>
            <a:ext cx="18637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50813" y="931863"/>
            <a:ext cx="2516187" cy="1277937"/>
          </a:xfrm>
        </p:spPr>
        <p:txBody>
          <a:bodyPr/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048000" y="931863"/>
            <a:ext cx="5943600" cy="5611812"/>
          </a:xfrm>
        </p:spPr>
        <p:txBody>
          <a:bodyPr/>
          <a:lstStyle>
            <a:lvl1pPr marL="0" indent="0">
              <a:lnSpc>
                <a:spcPct val="80000"/>
              </a:lnSpc>
              <a:defRPr sz="32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77200" y="6629400"/>
            <a:ext cx="914400" cy="228600"/>
          </a:xfrm>
        </p:spPr>
        <p:txBody>
          <a:bodyPr/>
          <a:lstStyle>
            <a:lvl1pPr>
              <a:defRPr/>
            </a:lvl1pPr>
          </a:lstStyle>
          <a:p>
            <a:fld id="{859D0369-FC1A-48F5-B27F-F3717E2EEDBA}" type="slidenum">
              <a:rPr lang="en-GB">
                <a:solidFill>
                  <a:srgbClr val="00304A"/>
                </a:solidFill>
              </a:rPr>
              <a:pPr/>
              <a:t>‹#›</a:t>
            </a:fld>
            <a:endParaRPr lang="en-GB">
              <a:solidFill>
                <a:srgbClr val="00304A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21F88A-0869-48B7-9479-71BF1E0CC7FF}" type="slidenum">
              <a:rPr lang="en-GB">
                <a:solidFill>
                  <a:srgbClr val="00304A"/>
                </a:solidFill>
              </a:rPr>
              <a:pPr/>
              <a:t>‹#›</a:t>
            </a:fld>
            <a:endParaRPr lang="en-GB">
              <a:solidFill>
                <a:srgbClr val="00304A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00A1E6-455E-434E-BF04-39202F12E093}" type="slidenum">
              <a:rPr lang="en-GB">
                <a:solidFill>
                  <a:srgbClr val="00304A"/>
                </a:solidFill>
              </a:rPr>
              <a:pPr/>
              <a:t>‹#›</a:t>
            </a:fld>
            <a:endParaRPr lang="en-GB">
              <a:solidFill>
                <a:srgbClr val="00304A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31863"/>
            <a:ext cx="4267200" cy="5721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31863"/>
            <a:ext cx="4267200" cy="5721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6B4847-289A-4901-9739-A2E69979523F}" type="slidenum">
              <a:rPr lang="en-GB">
                <a:solidFill>
                  <a:srgbClr val="00304A"/>
                </a:solidFill>
              </a:rPr>
              <a:pPr/>
              <a:t>‹#›</a:t>
            </a:fld>
            <a:endParaRPr lang="en-GB">
              <a:solidFill>
                <a:srgbClr val="00304A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FECBEF-5EE1-46FB-AF3A-0BE1D3DDEFAD}" type="slidenum">
              <a:rPr lang="en-GB">
                <a:solidFill>
                  <a:srgbClr val="00304A"/>
                </a:solidFill>
              </a:rPr>
              <a:pPr/>
              <a:t>‹#›</a:t>
            </a:fld>
            <a:endParaRPr lang="en-GB">
              <a:solidFill>
                <a:srgbClr val="00304A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2F24A4-234C-4C2E-8653-A2DF3A27414E}" type="slidenum">
              <a:rPr lang="en-GB">
                <a:solidFill>
                  <a:srgbClr val="00304A"/>
                </a:solidFill>
              </a:rPr>
              <a:pPr/>
              <a:t>‹#›</a:t>
            </a:fld>
            <a:endParaRPr lang="en-GB">
              <a:solidFill>
                <a:srgbClr val="00304A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%17CTBTO%20RGB-color_Bar.gif%20%20%20%20%20%20%20%20%20%20%20%20%20%20%20%20%20%20%20%20%20%20%20%20%20%20%20%20%20%20%20%20%20%20%20%20%20%20%20%20000024E9%04JOBS%20%20%20%20%20%20%20%20%20%20%20%20%20%20%20%20%20%20%20%20%20%20%20%20%20%20%20B7A15BAB: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%15CTBTO-logo_41-RGB.gif%20%20%20%20%20%20%20%20%20%20%20%20%20%20%20%20%20%20%20%20%20%20%20%20%20%20%20%20%20%20%20%20%20%20%20%20%20%20%20%20%20%2000002671%04JOBS%20%20%20%20%20%20%20%20%20%20%20%20%20%20%20%20%20%20%20%20%20%20%20%20%20%20%20B7A15BAB:" TargetMode="Externa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%15CTBTO-logo_41-RGB.gif%20%20%20%20%20%20%20%20%20%20%20%20%20%20%20%20%20%20%20%20%20%20%20%20%20%20%20%20%20%20%20%20%20%20%20%20%20%20%20%20%20%2000002671%04JOBS%20%20%20%20%20%20%20%20%20%20%20%20%20%20%20%20%20%20%20%20%20%20%20%20%20%20%20B7A15BAB:" TargetMode="Externa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/>
          <p:cNvSpPr>
            <a:spLocks noChangeArrowheads="1"/>
          </p:cNvSpPr>
          <p:nvPr/>
        </p:nvSpPr>
        <p:spPr bwMode="auto">
          <a:xfrm>
            <a:off x="0" y="6675438"/>
            <a:ext cx="9144000" cy="17938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027" name="Rectangle 20"/>
          <p:cNvSpPr>
            <a:spLocks noChangeArrowheads="1"/>
          </p:cNvSpPr>
          <p:nvPr/>
        </p:nvSpPr>
        <p:spPr bwMode="auto">
          <a:xfrm>
            <a:off x="0" y="0"/>
            <a:ext cx="9144000" cy="9350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028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42672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Mastertitelformat</a:t>
            </a:r>
          </a:p>
        </p:txBody>
      </p:sp>
      <p:sp>
        <p:nvSpPr>
          <p:cNvPr id="1029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31863"/>
            <a:ext cx="8686800" cy="546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24599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27813"/>
            <a:ext cx="442595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5474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IAG-IASPEI 2017</a:t>
            </a:r>
            <a:endParaRPr lang="en-US"/>
          </a:p>
        </p:txBody>
      </p:sp>
      <p:sp>
        <p:nvSpPr>
          <p:cNvPr id="2460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19800" y="6629400"/>
            <a:ext cx="719138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5474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F88E64-2801-4C39-965C-ACDC5FCFF624}" type="datetime1">
              <a:rPr lang="en-US" smtClean="0"/>
              <a:t>8/7/2017</a:t>
            </a:fld>
            <a:endParaRPr lang="en-US"/>
          </a:p>
        </p:txBody>
      </p:sp>
      <p:sp>
        <p:nvSpPr>
          <p:cNvPr id="2460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20063" y="6629400"/>
            <a:ext cx="7191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5474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FE9614-51B4-4566-8AF2-BB46C1877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3" name="Picture 26" descr="CTBTO-logo_41-RGB.gif                                          00002671JOBS                           B7A15BAB: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6837363" y="358775"/>
            <a:ext cx="18637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28" descr="CTBTO RGB-color_Bar.gif                                        000024E9JOBS                           B7A15BAB: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3886200" y="6832600"/>
            <a:ext cx="1433513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90" r:id="rId2"/>
    <p:sldLayoutId id="2147483791" r:id="rId3"/>
  </p:sldLayoutIdLst>
  <p:hf sldNum="0"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defRPr sz="3200">
          <a:solidFill>
            <a:srgbClr val="05474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chemeClr val="tx2"/>
        </a:buClr>
        <a:defRPr sz="1600">
          <a:solidFill>
            <a:srgbClr val="05474F"/>
          </a:solidFill>
          <a:latin typeface="+mn-lt"/>
        </a:defRPr>
      </a:lvl2pPr>
      <a:lvl3pPr marL="11430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chemeClr val="tx2"/>
        </a:buClr>
        <a:defRPr sz="1400" i="1">
          <a:solidFill>
            <a:srgbClr val="05474F"/>
          </a:solidFill>
          <a:latin typeface="+mn-lt"/>
        </a:defRPr>
      </a:lvl3pPr>
      <a:lvl4pPr marL="15621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chemeClr val="tx2"/>
        </a:buClr>
        <a:defRPr sz="1400">
          <a:solidFill>
            <a:srgbClr val="05474F"/>
          </a:solidFill>
          <a:latin typeface="+mn-lt"/>
        </a:defRPr>
      </a:lvl4pPr>
      <a:lvl5pPr marL="19812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chemeClr val="tx2"/>
        </a:buClr>
        <a:defRPr sz="1400" i="1">
          <a:solidFill>
            <a:srgbClr val="05474F"/>
          </a:solidFill>
          <a:latin typeface="+mn-lt"/>
        </a:defRPr>
      </a:lvl5pPr>
      <a:lvl6pPr marL="243840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chemeClr val="tx2"/>
        </a:buClr>
        <a:defRPr sz="1400" i="1">
          <a:solidFill>
            <a:srgbClr val="05474F"/>
          </a:solidFill>
          <a:latin typeface="+mn-lt"/>
        </a:defRPr>
      </a:lvl6pPr>
      <a:lvl7pPr marL="289560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chemeClr val="tx2"/>
        </a:buClr>
        <a:defRPr sz="1400" i="1">
          <a:solidFill>
            <a:srgbClr val="05474F"/>
          </a:solidFill>
          <a:latin typeface="+mn-lt"/>
        </a:defRPr>
      </a:lvl7pPr>
      <a:lvl8pPr marL="335280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chemeClr val="tx2"/>
        </a:buClr>
        <a:defRPr sz="1400" i="1">
          <a:solidFill>
            <a:srgbClr val="05474F"/>
          </a:solidFill>
          <a:latin typeface="+mn-lt"/>
        </a:defRPr>
      </a:lvl8pPr>
      <a:lvl9pPr marL="381000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chemeClr val="tx2"/>
        </a:buClr>
        <a:defRPr sz="1400" i="1">
          <a:solidFill>
            <a:srgbClr val="05474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977900"/>
            <a:ext cx="9142413" cy="5676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304A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42672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Mastertitelformat bearbeiten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31863"/>
            <a:ext cx="8686800" cy="572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Mastertextformat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</p:txBody>
      </p:sp>
      <p:sp>
        <p:nvSpPr>
          <p:cNvPr id="6" name="Rectangle 10"/>
          <p:cNvSpPr/>
          <p:nvPr userDrawn="1"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/>
            <a:endParaRPr lang="en-GB" sz="2400">
              <a:solidFill>
                <a:srgbClr val="00304A"/>
              </a:solidFill>
              <a:latin typeface="Times"/>
              <a:cs typeface="+mn-cs"/>
            </a:endParaRPr>
          </a:p>
        </p:txBody>
      </p:sp>
      <p:pic>
        <p:nvPicPr>
          <p:cNvPr id="7" name="Picture 8" descr="CTBTO-logo_41-RGB.gif                                          00002671JOBS                           B7A15BAB:"/>
          <p:cNvPicPr>
            <a:picLocks noChangeAspect="1" noChangeArrowheads="1"/>
          </p:cNvPicPr>
          <p:nvPr userDrawn="1"/>
        </p:nvPicPr>
        <p:blipFill>
          <a:blip r:embed="rId14" r:link="rId15" cstate="print"/>
          <a:srcRect/>
          <a:stretch>
            <a:fillRect/>
          </a:stretch>
        </p:blipFill>
        <p:spPr bwMode="auto">
          <a:xfrm>
            <a:off x="6837363" y="358775"/>
            <a:ext cx="18637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1"/>
          <p:cNvSpPr/>
          <p:nvPr userDrawn="1"/>
        </p:nvSpPr>
        <p:spPr bwMode="auto">
          <a:xfrm>
            <a:off x="0" y="6643688"/>
            <a:ext cx="9144000" cy="2143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/>
            <a:endParaRPr lang="en-GB" sz="2400">
              <a:solidFill>
                <a:srgbClr val="00304A"/>
              </a:solidFill>
              <a:latin typeface="Times"/>
              <a:cs typeface="+mn-cs"/>
            </a:endParaRP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auto">
          <a:xfrm>
            <a:off x="35496" y="6655196"/>
            <a:ext cx="44259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r>
              <a:rPr lang="en-US" sz="1000" dirty="0">
                <a:solidFill>
                  <a:srgbClr val="00304A"/>
                </a:solidFill>
                <a:latin typeface="Times New Roman" pitchFamily="18" charset="0"/>
                <a:cs typeface="+mn-cs"/>
              </a:rPr>
              <a:t>International Data Centre</a:t>
            </a: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45720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r>
              <a:rPr lang="en-GB" sz="1000" dirty="0" smtClean="0">
                <a:solidFill>
                  <a:srgbClr val="00314B"/>
                </a:solidFill>
                <a:latin typeface="Times New Roman" pitchFamily="18" charset="0"/>
                <a:cs typeface="+mn-cs"/>
              </a:rPr>
              <a:t>June </a:t>
            </a:r>
            <a:r>
              <a:rPr lang="de-DE" sz="1000" dirty="0" smtClean="0">
                <a:solidFill>
                  <a:srgbClr val="00314B"/>
                </a:solidFill>
                <a:latin typeface="Times New Roman" pitchFamily="18" charset="0"/>
                <a:cs typeface="+mn-cs"/>
              </a:rPr>
              <a:t>2012</a:t>
            </a:r>
          </a:p>
          <a:p>
            <a:endParaRPr lang="de-DE" sz="1000" dirty="0" smtClean="0">
              <a:solidFill>
                <a:srgbClr val="00314B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458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20063" y="6629400"/>
            <a:ext cx="7191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Times New Roman" pitchFamily="18" charset="0"/>
              </a:defRPr>
            </a:lvl1pPr>
          </a:lstStyle>
          <a:p>
            <a:fld id="{2B016788-1F27-414A-99C9-9A3C32BF78C5}" type="slidenum">
              <a:rPr lang="en-GB">
                <a:solidFill>
                  <a:srgbClr val="00304A"/>
                </a:solidFill>
                <a:cs typeface="+mn-cs"/>
              </a:rPr>
              <a:pPr/>
              <a:t>‹#›</a:t>
            </a:fld>
            <a:endParaRPr lang="en-GB" dirty="0">
              <a:solidFill>
                <a:srgbClr val="00304A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hf sldNum="0" hdr="0" dt="0"/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Times New Roman" pitchFamily="18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Times New Roman" pitchFamily="18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Times New Roman" pitchFamily="18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chemeClr val="tx2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sz="1400" i="1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chemeClr val="tx2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defRPr sz="1400" i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chemeClr val="tx2"/>
        </a:buClr>
        <a:defRPr sz="1400" i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chemeClr val="tx2"/>
        </a:buClr>
        <a:defRPr sz="1400" i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chemeClr val="tx2"/>
        </a:buClr>
        <a:defRPr sz="1400" i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chemeClr val="tx2"/>
        </a:buClr>
        <a:defRPr sz="14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package" Target="../embeddings/Microsoft_Visio_Drawing555552222222222111111111111111111111111111111.vsdx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vdec@ctbto.or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hyperlink" Target="https://www.ctbto.org/specials/vdec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all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914400"/>
            <a:ext cx="9253068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8"/>
          <p:cNvSpPr>
            <a:spLocks noChangeArrowheads="1"/>
          </p:cNvSpPr>
          <p:nvPr/>
        </p:nvSpPr>
        <p:spPr bwMode="auto">
          <a:xfrm>
            <a:off x="168834" y="2743200"/>
            <a:ext cx="8915400" cy="429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5000"/>
              </a:lnSpc>
            </a:pPr>
            <a:r>
              <a:rPr lang="en-GB" sz="2800" dirty="0" smtClean="0">
                <a:solidFill>
                  <a:schemeClr val="accent5">
                    <a:lumMod val="10000"/>
                  </a:schemeClr>
                </a:solidFill>
              </a:rPr>
              <a:t>The International Monitoring System:</a:t>
            </a:r>
          </a:p>
          <a:p>
            <a:pPr algn="ctr" eaLnBrk="1" hangingPunct="1">
              <a:lnSpc>
                <a:spcPct val="105000"/>
              </a:lnSpc>
            </a:pPr>
            <a:r>
              <a:rPr lang="en-GB" sz="2800" dirty="0" smtClean="0">
                <a:solidFill>
                  <a:schemeClr val="accent5">
                    <a:lumMod val="10000"/>
                  </a:schemeClr>
                </a:solidFill>
              </a:rPr>
              <a:t>status and challenges</a:t>
            </a:r>
            <a:endParaRPr lang="en-GB" sz="2800" dirty="0">
              <a:solidFill>
                <a:schemeClr val="accent5">
                  <a:lumMod val="10000"/>
                </a:schemeClr>
              </a:solidFill>
            </a:endParaRPr>
          </a:p>
          <a:p>
            <a:pPr lvl="0" eaLnBrk="0" hangingPunct="0"/>
            <a:endParaRPr lang="en-US" sz="2800" b="1" dirty="0">
              <a:solidFill>
                <a:srgbClr val="00314B"/>
              </a:solidFill>
              <a:latin typeface="Times New Roman" pitchFamily="18" charset="0"/>
            </a:endParaRPr>
          </a:p>
          <a:p>
            <a:r>
              <a:rPr lang="en-US" sz="1900" dirty="0" smtClean="0">
                <a:solidFill>
                  <a:srgbClr val="00314B"/>
                </a:solidFill>
                <a:latin typeface="Times New Roman" pitchFamily="18" charset="0"/>
              </a:rPr>
              <a:t>David Jepsen, Coordinator</a:t>
            </a:r>
            <a:endParaRPr lang="en-US" sz="1900" dirty="0">
              <a:solidFill>
                <a:srgbClr val="00314B"/>
              </a:solidFill>
              <a:latin typeface="Times New Roman" pitchFamily="18" charset="0"/>
            </a:endParaRPr>
          </a:p>
          <a:p>
            <a:pPr lvl="0" algn="l"/>
            <a:r>
              <a:rPr lang="en-US" sz="1900" dirty="0" smtClean="0">
                <a:solidFill>
                  <a:srgbClr val="00314B"/>
                </a:solidFill>
                <a:latin typeface="Times New Roman" pitchFamily="18" charset="0"/>
                <a:cs typeface="Arial" charset="0"/>
              </a:rPr>
              <a:t>International Monitoring System Division</a:t>
            </a:r>
            <a:endParaRPr lang="en-US" sz="1900" dirty="0">
              <a:solidFill>
                <a:srgbClr val="00314B"/>
              </a:solidFill>
              <a:latin typeface="Times New Roman" pitchFamily="18" charset="0"/>
              <a:cs typeface="Arial" charset="0"/>
            </a:endParaRPr>
          </a:p>
          <a:p>
            <a:pPr lvl="0" algn="l"/>
            <a:r>
              <a:rPr lang="en-US" sz="1600" dirty="0">
                <a:solidFill>
                  <a:srgbClr val="00314B"/>
                </a:solidFill>
                <a:latin typeface="Times New Roman" pitchFamily="18" charset="0"/>
                <a:cs typeface="Arial" charset="0"/>
              </a:rPr>
              <a:t>Preparatory Commission for the Comprehensive Nuclear-Test-Ban Treaty Organization</a:t>
            </a:r>
          </a:p>
          <a:p>
            <a:pPr lvl="0" algn="l" eaLnBrk="1" hangingPunct="1"/>
            <a:r>
              <a:rPr lang="en-GB" sz="1600" dirty="0">
                <a:solidFill>
                  <a:srgbClr val="00314B"/>
                </a:solidFill>
                <a:latin typeface="Times New Roman" pitchFamily="18" charset="0"/>
                <a:cs typeface="Arial" charset="0"/>
              </a:rPr>
              <a:t>Vienna International Centre</a:t>
            </a:r>
          </a:p>
          <a:p>
            <a:pPr lvl="0" algn="l" eaLnBrk="1" hangingPunct="1"/>
            <a:r>
              <a:rPr lang="en-GB" sz="1600" dirty="0">
                <a:solidFill>
                  <a:srgbClr val="00314B"/>
                </a:solidFill>
                <a:latin typeface="Times New Roman" pitchFamily="18" charset="0"/>
                <a:cs typeface="Arial" charset="0"/>
              </a:rPr>
              <a:t>P.O. Box 1200</a:t>
            </a:r>
          </a:p>
          <a:p>
            <a:pPr lvl="0" algn="l" eaLnBrk="1" hangingPunct="1"/>
            <a:r>
              <a:rPr lang="en-GB" sz="1600" dirty="0">
                <a:solidFill>
                  <a:srgbClr val="00314B"/>
                </a:solidFill>
                <a:latin typeface="Times New Roman" pitchFamily="18" charset="0"/>
                <a:cs typeface="Arial" charset="0"/>
              </a:rPr>
              <a:t>A-1400 Vienna</a:t>
            </a:r>
          </a:p>
          <a:p>
            <a:pPr lvl="0" algn="l" eaLnBrk="1" hangingPunct="1"/>
            <a:r>
              <a:rPr lang="en-GB" sz="1600" dirty="0" smtClean="0">
                <a:solidFill>
                  <a:srgbClr val="00314B"/>
                </a:solidFill>
                <a:latin typeface="Times New Roman" pitchFamily="18" charset="0"/>
                <a:cs typeface="Arial" charset="0"/>
              </a:rPr>
              <a:t>AUSTRIA</a:t>
            </a:r>
          </a:p>
          <a:p>
            <a:pPr lvl="0" algn="l" eaLnBrk="1" hangingPunct="1"/>
            <a:endParaRPr lang="en-US" sz="1600" dirty="0">
              <a:solidFill>
                <a:srgbClr val="00314B"/>
              </a:solidFill>
              <a:latin typeface="Times New Roman" pitchFamily="18" charset="0"/>
            </a:endParaRPr>
          </a:p>
          <a:p>
            <a:pPr lvl="0" algn="l" eaLnBrk="1" hangingPunct="1"/>
            <a:r>
              <a:rPr lang="en-US" sz="1600" dirty="0">
                <a:solidFill>
                  <a:srgbClr val="00314B"/>
                </a:solidFill>
                <a:latin typeface="Times New Roman" pitchFamily="18" charset="0"/>
              </a:rPr>
              <a:t>d</a:t>
            </a:r>
            <a:r>
              <a:rPr lang="en-US" sz="1600" dirty="0" smtClean="0">
                <a:solidFill>
                  <a:srgbClr val="00314B"/>
                </a:solidFill>
                <a:latin typeface="Times New Roman" pitchFamily="18" charset="0"/>
                <a:cs typeface="Arial" charset="0"/>
              </a:rPr>
              <a:t>avid.jepsen@ctbto.org</a:t>
            </a:r>
            <a:endParaRPr lang="en-GB" sz="1600" dirty="0">
              <a:solidFill>
                <a:srgbClr val="00314B"/>
              </a:solidFill>
              <a:latin typeface="Times New Roman" pitchFamily="18" charset="0"/>
              <a:cs typeface="Arial" charset="0"/>
            </a:endParaRPr>
          </a:p>
          <a:p>
            <a:pPr algn="l" eaLnBrk="0" hangingPunct="0"/>
            <a:endParaRPr lang="en-US" dirty="0">
              <a:latin typeface="Times New Roman" pitchFamily="18" charset="0"/>
            </a:endParaRPr>
          </a:p>
          <a:p>
            <a:pPr eaLnBrk="0" hangingPunct="0"/>
            <a:endParaRPr lang="en-US" dirty="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IAG-IASPEI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01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5" y="260648"/>
            <a:ext cx="7056784" cy="576063"/>
          </a:xfrm>
        </p:spPr>
        <p:txBody>
          <a:bodyPr/>
          <a:lstStyle/>
          <a:p>
            <a:pPr marL="342900" indent="-342900"/>
            <a:r>
              <a:rPr lang="en-US" sz="2400" b="1" kern="1200" dirty="0" smtClean="0">
                <a:solidFill>
                  <a:schemeClr val="accent2"/>
                </a:solidFill>
                <a:latin typeface="Times New Roman" pitchFamily="18" charset="0"/>
                <a:ea typeface="+mn-ea"/>
                <a:cs typeface="Arial" charset="0"/>
              </a:rPr>
              <a:t>Examples </a:t>
            </a:r>
            <a:r>
              <a:rPr lang="en-US" sz="2400" b="1" kern="1200" dirty="0">
                <a:solidFill>
                  <a:schemeClr val="accent2"/>
                </a:solidFill>
                <a:latin typeface="Times New Roman" pitchFamily="18" charset="0"/>
                <a:ea typeface="+mn-ea"/>
                <a:cs typeface="Arial" charset="0"/>
              </a:rPr>
              <a:t>of New Engineering developments</a:t>
            </a:r>
            <a:endParaRPr lang="en-GB" sz="2400" b="1" kern="1200" dirty="0">
              <a:solidFill>
                <a:schemeClr val="accent2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3528" y="1268760"/>
            <a:ext cx="4246915" cy="1748147"/>
            <a:chOff x="5640512" y="4161034"/>
            <a:chExt cx="3431569" cy="1941815"/>
          </a:xfrm>
        </p:grpSpPr>
        <p:sp>
          <p:nvSpPr>
            <p:cNvPr id="5" name="Rectangle 4"/>
            <p:cNvSpPr/>
            <p:nvPr/>
          </p:nvSpPr>
          <p:spPr bwMode="auto">
            <a:xfrm>
              <a:off x="5640512" y="4161034"/>
              <a:ext cx="3431569" cy="1941815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5375965"/>
                </p:ext>
              </p:extLst>
            </p:nvPr>
          </p:nvGraphicFramePr>
          <p:xfrm>
            <a:off x="5718665" y="4274049"/>
            <a:ext cx="3281497" cy="17289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9" r:id="rId4" imgW="12882407" imgH="6810630" progId="Visio.Drawing.15">
                    <p:embed/>
                  </p:oleObj>
                </mc:Choice>
                <mc:Fallback>
                  <p:oleObj r:id="rId4" imgW="12882407" imgH="6810630" progId="Visio.Drawing.15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8665" y="4274049"/>
                          <a:ext cx="3281497" cy="1728961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6"/>
          <p:cNvGrpSpPr/>
          <p:nvPr/>
        </p:nvGrpSpPr>
        <p:grpSpPr>
          <a:xfrm>
            <a:off x="311336" y="3016907"/>
            <a:ext cx="4259107" cy="1609391"/>
            <a:chOff x="5979826" y="3181789"/>
            <a:chExt cx="3164174" cy="1860111"/>
          </a:xfrm>
        </p:grpSpPr>
        <p:sp>
          <p:nvSpPr>
            <p:cNvPr id="8" name="Rectangle 7"/>
            <p:cNvSpPr/>
            <p:nvPr/>
          </p:nvSpPr>
          <p:spPr bwMode="auto">
            <a:xfrm>
              <a:off x="5979826" y="3181789"/>
              <a:ext cx="3164174" cy="1860111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9826" y="3181789"/>
              <a:ext cx="3092254" cy="1770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" name="Picture 9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90"/>
          <a:stretch/>
        </p:blipFill>
        <p:spPr bwMode="auto">
          <a:xfrm>
            <a:off x="740105" y="4626298"/>
            <a:ext cx="3401568" cy="13409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60985" y="59896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dirty="0"/>
              <a:t>Developments on Modular </a:t>
            </a:r>
            <a:r>
              <a:rPr lang="en-US" altLang="en-US" dirty="0" err="1"/>
              <a:t>Hydroacoustic</a:t>
            </a:r>
            <a:r>
              <a:rPr lang="en-US" altLang="en-US" dirty="0"/>
              <a:t> Hydrophone Systems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54094"/>
            <a:ext cx="2366078" cy="159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103" y="3073292"/>
            <a:ext cx="1584176" cy="233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857958" y="5620322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dirty="0" smtClean="0"/>
              <a:t>Next </a:t>
            </a:r>
            <a:r>
              <a:rPr lang="en-US" altLang="en-US" dirty="0"/>
              <a:t>Generation </a:t>
            </a:r>
            <a:endParaRPr lang="en-US" altLang="en-US" dirty="0" smtClean="0"/>
          </a:p>
          <a:p>
            <a:pPr algn="ctr"/>
            <a:r>
              <a:rPr lang="en-US" altLang="en-US" dirty="0" smtClean="0"/>
              <a:t>Noble-gas </a:t>
            </a:r>
            <a:r>
              <a:rPr lang="en-US" altLang="en-US" dirty="0"/>
              <a:t>Systems</a:t>
            </a:r>
            <a:endParaRPr lang="en-GB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IAG-IASPEI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30200" y="152400"/>
            <a:ext cx="6223000" cy="914400"/>
          </a:xfrm>
        </p:spPr>
        <p:txBody>
          <a:bodyPr/>
          <a:lstStyle/>
          <a:p>
            <a:pPr marL="342900" indent="-342900">
              <a:defRPr/>
            </a:pPr>
            <a:r>
              <a:rPr lang="en-US" altLang="en-US" sz="2800" b="1" kern="1200" dirty="0">
                <a:solidFill>
                  <a:schemeClr val="accent2"/>
                </a:solidFill>
                <a:latin typeface="Times New Roman" pitchFamily="18" charset="0"/>
                <a:ea typeface="+mn-ea"/>
                <a:cs typeface="Arial" charset="0"/>
              </a:rPr>
              <a:t>Challenge 4: data </a:t>
            </a:r>
            <a:r>
              <a:rPr lang="en-US" altLang="en-US" sz="2800" b="1" kern="1200" dirty="0" smtClean="0">
                <a:solidFill>
                  <a:schemeClr val="accent2"/>
                </a:solidFill>
                <a:latin typeface="Times New Roman" pitchFamily="18" charset="0"/>
                <a:ea typeface="+mn-ea"/>
                <a:cs typeface="Arial" charset="0"/>
              </a:rPr>
              <a:t>available </a:t>
            </a:r>
            <a:r>
              <a:rPr lang="en-US" altLang="en-US" sz="2800" b="1" kern="1200" dirty="0">
                <a:solidFill>
                  <a:schemeClr val="accent2"/>
                </a:solidFill>
                <a:latin typeface="Times New Roman" pitchFamily="18" charset="0"/>
                <a:ea typeface="+mn-ea"/>
                <a:cs typeface="Arial" charset="0"/>
              </a:rPr>
              <a:t>and secure</a:t>
            </a:r>
            <a:endParaRPr lang="en-GB" altLang="en-US" sz="2800" b="1" kern="1200" dirty="0">
              <a:solidFill>
                <a:schemeClr val="accent2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5603" name="Content Placeholder 1"/>
          <p:cNvSpPr>
            <a:spLocks noGrp="1"/>
          </p:cNvSpPr>
          <p:nvPr>
            <p:ph idx="1"/>
          </p:nvPr>
        </p:nvSpPr>
        <p:spPr>
          <a:xfrm>
            <a:off x="533400" y="1170462"/>
            <a:ext cx="4873625" cy="4897438"/>
          </a:xfrm>
        </p:spPr>
        <p:txBody>
          <a:bodyPr/>
          <a:lstStyle/>
          <a:p>
            <a:pPr marL="0" indent="0">
              <a:spcBef>
                <a:spcPts val="1200"/>
              </a:spcBef>
              <a:buClr>
                <a:srgbClr val="BFE4F4"/>
              </a:buClr>
              <a:defRPr/>
            </a:pPr>
            <a:endParaRPr lang="en-US" altLang="en-US" dirty="0" smtClean="0"/>
          </a:p>
          <a:p>
            <a:pPr>
              <a:spcBef>
                <a:spcPts val="1200"/>
              </a:spcBef>
              <a:buClr>
                <a:srgbClr val="BFE4F4"/>
              </a:buClr>
              <a:buFontTx/>
              <a:buChar char="•"/>
              <a:defRPr/>
            </a:pPr>
            <a:r>
              <a:rPr lang="en-US" altLang="en-US" sz="2800" dirty="0" smtClean="0"/>
              <a:t>Functional Global Communications Infrastructure</a:t>
            </a:r>
          </a:p>
          <a:p>
            <a:pPr marL="0" indent="0">
              <a:spcBef>
                <a:spcPts val="1200"/>
              </a:spcBef>
              <a:buClr>
                <a:srgbClr val="BFE4F4"/>
              </a:buClr>
              <a:defRPr/>
            </a:pPr>
            <a:endParaRPr lang="en-US" altLang="en-US" sz="2800" dirty="0" smtClean="0"/>
          </a:p>
          <a:p>
            <a:pPr>
              <a:spcBef>
                <a:spcPts val="1200"/>
              </a:spcBef>
              <a:buClr>
                <a:srgbClr val="BFE4F4"/>
              </a:buClr>
              <a:buFontTx/>
              <a:buChar char="•"/>
              <a:defRPr/>
            </a:pPr>
            <a:r>
              <a:rPr lang="en-GB" altLang="en-US" sz="2800" dirty="0"/>
              <a:t>R</a:t>
            </a:r>
            <a:r>
              <a:rPr lang="en-GB" altLang="en-US" sz="2800" dirty="0" smtClean="0"/>
              <a:t>obust information technology infrastructure</a:t>
            </a:r>
          </a:p>
          <a:p>
            <a:pPr>
              <a:spcBef>
                <a:spcPts val="1200"/>
              </a:spcBef>
              <a:buClr>
                <a:srgbClr val="BFE4F4"/>
              </a:buClr>
              <a:buFontTx/>
              <a:buChar char="•"/>
              <a:defRPr/>
            </a:pPr>
            <a:endParaRPr lang="en-GB" altLang="en-US" sz="2800" dirty="0" smtClean="0"/>
          </a:p>
          <a:p>
            <a:pPr>
              <a:spcBef>
                <a:spcPts val="1200"/>
              </a:spcBef>
              <a:buClr>
                <a:srgbClr val="BFE4F4"/>
              </a:buClr>
              <a:buFontTx/>
              <a:buChar char="•"/>
              <a:defRPr/>
            </a:pPr>
            <a:r>
              <a:rPr lang="en-US" altLang="en-US" sz="2800" dirty="0"/>
              <a:t>PKI integration and rollout</a:t>
            </a:r>
          </a:p>
          <a:p>
            <a:pPr>
              <a:buClr>
                <a:srgbClr val="BFE4F4"/>
              </a:buClr>
              <a:buFontTx/>
              <a:buChar char="•"/>
              <a:defRPr/>
            </a:pPr>
            <a:endParaRPr lang="en-GB" altLang="en-US" dirty="0" smtClean="0"/>
          </a:p>
        </p:txBody>
      </p:sp>
      <p:pic>
        <p:nvPicPr>
          <p:cNvPr id="26628" name="Picture 2" descr="C:\Users\kamunde\AppData\Local\Microsoft\Windows\Temporary Internet Files\Content.Outlook\HZZKUDG8\IMG_08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1200150"/>
            <a:ext cx="2595563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2" descr="https://supcom.hgc.jp/japanese/img/supcom/AMS2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3875088"/>
            <a:ext cx="2595563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IAG-IASPEI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05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sz="2400" b="1" kern="1200" dirty="0">
                <a:solidFill>
                  <a:schemeClr val="accent2"/>
                </a:solidFill>
                <a:latin typeface="Times New Roman" pitchFamily="18" charset="0"/>
                <a:ea typeface="+mn-ea"/>
                <a:cs typeface="Arial" charset="0"/>
              </a:rPr>
              <a:t>Transition to GCI-III</a:t>
            </a:r>
            <a:endParaRPr lang="en-GB" sz="2400" b="1" kern="1200" dirty="0">
              <a:solidFill>
                <a:schemeClr val="accent2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6" t="3157" r="3598" b="1278"/>
          <a:stretch/>
        </p:blipFill>
        <p:spPr bwMode="auto">
          <a:xfrm>
            <a:off x="827584" y="971178"/>
            <a:ext cx="7560840" cy="588682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2" rev="107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31972" y="5805264"/>
            <a:ext cx="376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- implementation </a:t>
            </a:r>
            <a:r>
              <a:rPr lang="en-US" sz="1600" b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Nov </a:t>
            </a:r>
            <a:r>
              <a:rPr lang="en-US" sz="1600" b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2016–Jun </a:t>
            </a:r>
            <a:r>
              <a:rPr lang="en-US" sz="1600" b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2017</a:t>
            </a:r>
          </a:p>
          <a:p>
            <a:r>
              <a:rPr lang="en-US" sz="1600" b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- your </a:t>
            </a:r>
            <a:r>
              <a:rPr lang="en-US" sz="1600" b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co-operation is essential</a:t>
            </a:r>
            <a:endParaRPr lang="en-GB" sz="1600" b="1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IAG-IASPEI 2017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05400" y="5825894"/>
            <a:ext cx="3468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- increased </a:t>
            </a:r>
            <a:r>
              <a:rPr lang="en-US" sz="1600" b="1" dirty="0" err="1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bandwith</a:t>
            </a:r>
            <a:endParaRPr lang="en-US" sz="1600" b="1" dirty="0" smtClean="0">
              <a:solidFill>
                <a:schemeClr val="accent2">
                  <a:lumMod val="75000"/>
                  <a:lumOff val="25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- </a:t>
            </a:r>
            <a:r>
              <a:rPr lang="en-US" sz="1600" b="1" dirty="0" err="1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redundacy</a:t>
            </a:r>
            <a:endParaRPr lang="en-GB" sz="1600" b="1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55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72334" y="511321"/>
            <a:ext cx="7278233" cy="26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672" tIns="19336" rIns="38672" bIns="19336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defRPr sz="1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defRPr sz="1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384048" eaLnBrk="0" fontAlgn="auto" hangingPunct="0">
              <a:lnSpc>
                <a:spcPct val="75000"/>
              </a:lnSpc>
              <a:spcBef>
                <a:spcPts val="252"/>
              </a:spcBef>
              <a:spcAft>
                <a:spcPts val="0"/>
              </a:spcAft>
              <a:buClrTx/>
              <a:defRPr/>
            </a:pPr>
            <a:r>
              <a:rPr lang="en-GB" altLang="en-US" sz="2000" b="1" dirty="0">
                <a:solidFill>
                  <a:schemeClr val="tx2">
                    <a:lumMod val="10000"/>
                  </a:schemeClr>
                </a:solidFill>
                <a:latin typeface="Lato Light" charset="0"/>
                <a:ea typeface="Verdana" pitchFamily="34" charset="0"/>
                <a:cs typeface="Verdana" pitchFamily="34" charset="0"/>
              </a:rPr>
              <a:t>virtual Data Exploitation Centre </a:t>
            </a:r>
            <a:r>
              <a:rPr lang="en-US" altLang="en-US" sz="2000" b="1" dirty="0">
                <a:solidFill>
                  <a:schemeClr val="tx2">
                    <a:lumMod val="10000"/>
                  </a:schemeClr>
                </a:solidFill>
                <a:latin typeface="Lato Light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altLang="en-US" sz="2000" b="1" dirty="0" err="1" smtClean="0">
                <a:solidFill>
                  <a:schemeClr val="tx2">
                    <a:lumMod val="10000"/>
                  </a:schemeClr>
                </a:solidFill>
                <a:latin typeface="Lato Light" charset="0"/>
                <a:ea typeface="Verdana" pitchFamily="34" charset="0"/>
                <a:cs typeface="Verdana" pitchFamily="34" charset="0"/>
              </a:rPr>
              <a:t>vDEC</a:t>
            </a:r>
            <a:r>
              <a:rPr lang="en-US" altLang="en-US" sz="2000" b="1" dirty="0" smtClean="0">
                <a:solidFill>
                  <a:schemeClr val="tx2">
                    <a:lumMod val="10000"/>
                  </a:schemeClr>
                </a:solidFill>
                <a:latin typeface="Lato Light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en-US" sz="2000" b="1" dirty="0">
                <a:solidFill>
                  <a:schemeClr val="tx2">
                    <a:lumMod val="10000"/>
                  </a:schemeClr>
                </a:solidFill>
                <a:latin typeface="Lato Light" charset="0"/>
                <a:ea typeface="Verdana" pitchFamily="34" charset="0"/>
                <a:cs typeface="Verdana" pitchFamily="34" charset="0"/>
              </a:rPr>
              <a:t>for </a:t>
            </a:r>
            <a:r>
              <a:rPr lang="en-US" altLang="en-US" sz="2000" b="1" dirty="0" smtClean="0">
                <a:solidFill>
                  <a:schemeClr val="tx2">
                    <a:lumMod val="10000"/>
                  </a:schemeClr>
                </a:solidFill>
                <a:latin typeface="Lato Light" charset="0"/>
                <a:ea typeface="Verdana" pitchFamily="34" charset="0"/>
                <a:cs typeface="Verdana" pitchFamily="34" charset="0"/>
              </a:rPr>
              <a:t>Scientists)</a:t>
            </a:r>
            <a:endParaRPr lang="en-US" altLang="en-US" sz="2000" b="1" dirty="0">
              <a:solidFill>
                <a:schemeClr val="tx2">
                  <a:lumMod val="10000"/>
                </a:schemeClr>
              </a:solidFill>
              <a:latin typeface="Lato Light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356709" y="1649191"/>
            <a:ext cx="8419626" cy="4513866"/>
          </a:xfrm>
          <a:prstGeom prst="rect">
            <a:avLst/>
          </a:prstGeom>
          <a:noFill/>
        </p:spPr>
        <p:txBody>
          <a:bodyPr lIns="38405" tIns="19202" rIns="38405" bIns="19202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algn="just" defTabSz="384048">
              <a:defRPr/>
            </a:pPr>
            <a:r>
              <a:rPr lang="en-GB" sz="1300" b="0" i="0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Since 2011 </a:t>
            </a:r>
            <a:r>
              <a:rPr lang="en-GB" sz="1300" b="0" i="0" dirty="0" err="1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vDEC</a:t>
            </a:r>
            <a:r>
              <a:rPr lang="en-GB" sz="1300" b="0" i="0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 became a component of CTBT’s strategy to </a:t>
            </a:r>
            <a:r>
              <a:rPr lang="en-GB" sz="1300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engage and exchange knowledge with the scientific community.      </a:t>
            </a:r>
          </a:p>
          <a:p>
            <a:pPr algn="just" defTabSz="384048">
              <a:defRPr/>
            </a:pPr>
            <a:endParaRPr lang="en-GB" sz="1200" b="0" i="0" dirty="0">
              <a:solidFill>
                <a:srgbClr val="FFFFFF"/>
              </a:solidFill>
              <a:latin typeface="+mn-lt"/>
              <a:cs typeface="Times New Roman" panose="02020603050405020304" pitchFamily="18" charset="0"/>
            </a:endParaRPr>
          </a:p>
          <a:p>
            <a:pPr algn="just" defTabSz="384048">
              <a:defRPr/>
            </a:pPr>
            <a:r>
              <a:rPr lang="en-GB" sz="1300" b="0" i="0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A project funded by the </a:t>
            </a:r>
            <a:r>
              <a:rPr lang="en-GB" sz="1300" i="0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EU</a:t>
            </a:r>
          </a:p>
          <a:p>
            <a:pPr lvl="1" algn="just" defTabSz="384048">
              <a:spcBef>
                <a:spcPts val="126"/>
              </a:spcBef>
              <a:defRPr/>
            </a:pPr>
            <a:endParaRPr lang="en-US" sz="1200" dirty="0">
              <a:solidFill>
                <a:srgbClr val="FFFFFF"/>
              </a:solidFill>
              <a:latin typeface="+mn-lt"/>
              <a:cs typeface="Times New Roman" panose="02020603050405020304" pitchFamily="18" charset="0"/>
            </a:endParaRPr>
          </a:p>
          <a:p>
            <a:pPr lvl="4" algn="just" defTabSz="384048">
              <a:spcBef>
                <a:spcPts val="126"/>
              </a:spcBef>
              <a:defRPr/>
            </a:pPr>
            <a:endParaRPr lang="en-US" sz="1500" dirty="0">
              <a:solidFill>
                <a:srgbClr val="FFFFFF"/>
              </a:solidFill>
              <a:latin typeface="+mn-lt"/>
              <a:cs typeface="Times New Roman" panose="02020603050405020304" pitchFamily="18" charset="0"/>
            </a:endParaRPr>
          </a:p>
          <a:p>
            <a:pPr lvl="4" algn="just" defTabSz="384048">
              <a:spcBef>
                <a:spcPts val="126"/>
              </a:spcBef>
              <a:defRPr/>
            </a:pPr>
            <a:r>
              <a:rPr lang="en-US" sz="1500" dirty="0" err="1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vDEC</a:t>
            </a:r>
            <a:r>
              <a:rPr lang="en-US" sz="1500" b="0" i="0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 makes </a:t>
            </a:r>
            <a:r>
              <a:rPr lang="en-US" sz="1500" i="0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IMS data and IDC products available</a:t>
            </a:r>
          </a:p>
          <a:p>
            <a:pPr lvl="4" algn="just" defTabSz="384048">
              <a:spcBef>
                <a:spcPts val="126"/>
              </a:spcBef>
              <a:defRPr/>
            </a:pPr>
            <a:endParaRPr lang="en-US" sz="1500" i="0" dirty="0">
              <a:solidFill>
                <a:srgbClr val="FFFFFF"/>
              </a:solidFill>
              <a:latin typeface="+mn-lt"/>
              <a:cs typeface="Times New Roman" panose="02020603050405020304" pitchFamily="18" charset="0"/>
            </a:endParaRPr>
          </a:p>
          <a:p>
            <a:pPr marL="0" lvl="1" algn="just" defTabSz="384048">
              <a:spcBef>
                <a:spcPts val="126"/>
              </a:spcBef>
              <a:defRPr/>
            </a:pPr>
            <a:endParaRPr lang="en-US" sz="1300" i="0" dirty="0">
              <a:solidFill>
                <a:srgbClr val="FFFFFF"/>
              </a:solidFill>
              <a:latin typeface="+mn-lt"/>
              <a:cs typeface="Times New Roman" panose="02020603050405020304" pitchFamily="18" charset="0"/>
            </a:endParaRPr>
          </a:p>
          <a:p>
            <a:pPr marL="0" lvl="1" algn="just" defTabSz="384048">
              <a:spcBef>
                <a:spcPts val="126"/>
              </a:spcBef>
              <a:defRPr/>
            </a:pPr>
            <a:endParaRPr lang="en-US" sz="1300" i="0" dirty="0">
              <a:solidFill>
                <a:srgbClr val="FFFFFF"/>
              </a:solidFill>
              <a:latin typeface="+mn-lt"/>
              <a:cs typeface="Times New Roman" panose="02020603050405020304" pitchFamily="18" charset="0"/>
            </a:endParaRPr>
          </a:p>
          <a:p>
            <a:pPr marL="0" lvl="1" algn="just" defTabSz="384048">
              <a:spcBef>
                <a:spcPts val="126"/>
              </a:spcBef>
              <a:defRPr/>
            </a:pPr>
            <a:r>
              <a:rPr lang="en-US" sz="1300" i="0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How to get a cost-free contract:</a:t>
            </a:r>
            <a:endParaRPr lang="en-GB" sz="1300" i="0" dirty="0">
              <a:solidFill>
                <a:srgbClr val="FFFFFF"/>
              </a:solidFill>
              <a:latin typeface="+mn-lt"/>
              <a:cs typeface="Times New Roman" panose="02020603050405020304" pitchFamily="18" charset="0"/>
            </a:endParaRPr>
          </a:p>
          <a:p>
            <a:pPr marL="312039" lvl="1" indent="-120015" algn="just" defTabSz="384048">
              <a:spcBef>
                <a:spcPts val="126"/>
              </a:spcBef>
              <a:buFont typeface="Arial" panose="020B0604020202020204" pitchFamily="34" charset="0"/>
              <a:buChar char="•"/>
              <a:defRPr/>
            </a:pPr>
            <a:r>
              <a:rPr lang="en-GB" sz="1200" b="0" i="0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Scientific organizations must submit a proposal to gain access to the data</a:t>
            </a:r>
          </a:p>
          <a:p>
            <a:pPr marL="312039" lvl="1" indent="-120015" algn="just" defTabSz="384048">
              <a:spcBef>
                <a:spcPts val="126"/>
              </a:spcBef>
              <a:buFont typeface="Arial" panose="020B0604020202020204" pitchFamily="34" charset="0"/>
              <a:buChar char="•"/>
              <a:defRPr/>
            </a:pPr>
            <a:r>
              <a:rPr lang="en-GB" sz="1200" b="0" i="0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Specify for what purpose(s) the data are needed and provide a description of the scientific research project</a:t>
            </a:r>
            <a:r>
              <a:rPr lang="en-GB" sz="1200" b="0" i="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. </a:t>
            </a:r>
          </a:p>
          <a:p>
            <a:pPr marL="0" lvl="1" algn="just" defTabSz="384048">
              <a:spcBef>
                <a:spcPts val="126"/>
              </a:spcBef>
              <a:defRPr/>
            </a:pPr>
            <a:endParaRPr lang="en-US" sz="1200" b="0" i="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marL="0" lvl="1" algn="just" defTabSz="384048">
              <a:spcBef>
                <a:spcPts val="126"/>
              </a:spcBef>
              <a:defRPr/>
            </a:pPr>
            <a:endParaRPr lang="en-US" sz="1200" b="0" i="0" dirty="0">
              <a:solidFill>
                <a:srgbClr val="FFFFFF"/>
              </a:solidFill>
              <a:latin typeface="+mn-lt"/>
              <a:cs typeface="Times New Roman" panose="02020603050405020304" pitchFamily="18" charset="0"/>
            </a:endParaRPr>
          </a:p>
          <a:p>
            <a:pPr marL="0" lvl="1" algn="just" defTabSz="384048">
              <a:spcBef>
                <a:spcPts val="126"/>
              </a:spcBef>
              <a:defRPr/>
            </a:pPr>
            <a:endParaRPr lang="en-US" sz="1200" b="0" i="0" dirty="0">
              <a:solidFill>
                <a:srgbClr val="FFFFFF"/>
              </a:solidFill>
              <a:latin typeface="+mn-lt"/>
              <a:cs typeface="Times New Roman" panose="02020603050405020304" pitchFamily="18" charset="0"/>
            </a:endParaRPr>
          </a:p>
          <a:p>
            <a:pPr marL="0" lvl="1" algn="just" defTabSz="384048">
              <a:spcBef>
                <a:spcPts val="126"/>
              </a:spcBef>
              <a:defRPr/>
            </a:pPr>
            <a:r>
              <a:rPr lang="en-US" sz="1200" b="0" i="0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For further info, email: </a:t>
            </a:r>
            <a:r>
              <a:rPr lang="en-GB" sz="13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  <a:hlinkClick r:id="rId3"/>
              </a:rPr>
              <a:t>vdec@ctbto.org</a:t>
            </a:r>
            <a:r>
              <a:rPr lang="en-GB" sz="13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. </a:t>
            </a:r>
          </a:p>
          <a:p>
            <a:pPr marL="0" lvl="1" algn="just" defTabSz="384048">
              <a:spcBef>
                <a:spcPts val="126"/>
              </a:spcBef>
              <a:defRPr/>
            </a:pPr>
            <a:r>
              <a:rPr lang="en-US" sz="1200" b="0" i="0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Online submission of request:  </a:t>
            </a:r>
            <a:r>
              <a:rPr lang="en-US" sz="13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  <a:hlinkClick r:id="rId4"/>
              </a:rPr>
              <a:t>https://www.ctbto.org/specials/vdec/</a:t>
            </a:r>
            <a:r>
              <a:rPr lang="en-US" sz="13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endParaRPr lang="en-GB" sz="1300" b="0" i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164" y="2230739"/>
            <a:ext cx="762900" cy="62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42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u"/>
      </p:transition>
    </mc:Choice>
    <mc:Fallback xmlns="">
      <p:transition xmlns:p14="http://schemas.microsoft.com/office/powerpoint/2010/main">
        <p:wipe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 txBox="1">
            <a:spLocks/>
          </p:cNvSpPr>
          <p:nvPr/>
        </p:nvSpPr>
        <p:spPr bwMode="auto">
          <a:xfrm>
            <a:off x="8080375" y="6562725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accent2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mtClean="0">
                <a:solidFill>
                  <a:srgbClr val="176182"/>
                </a:solidFill>
              </a:rPr>
              <a:t>Page </a:t>
            </a:r>
            <a:fld id="{AC531FE4-0742-4E08-AEC9-DE818EAB66AC}" type="slidenum">
              <a:rPr lang="en-US" smtClean="0">
                <a:solidFill>
                  <a:srgbClr val="176182"/>
                </a:solidFill>
              </a:rPr>
              <a:pPr/>
              <a:t>14</a:t>
            </a:fld>
            <a:endParaRPr lang="en-US" sz="1400" dirty="0" smtClean="0">
              <a:solidFill>
                <a:srgbClr val="176182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090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>
                <a:solidFill>
                  <a:srgbClr val="CC33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CC33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CC33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CC33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CC33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C33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C33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C33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C3399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sz="2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090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>
                <a:solidFill>
                  <a:srgbClr val="CC33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CC33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CC33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CC33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CC33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C33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C33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C33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C3399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sz="2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58270" y="263"/>
            <a:ext cx="5981274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eaLnBrk="1" hangingPunct="1">
              <a:buClrTx/>
              <a:defRPr sz="2800" b="1">
                <a:solidFill>
                  <a:srgbClr val="176182"/>
                </a:solidFill>
                <a:latin typeface="Times New Roman" pitchFamily="18" charset="0"/>
              </a:defRPr>
            </a:lvl1pPr>
            <a:lvl2pPr marL="742950" indent="-285750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defRPr sz="1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defRPr sz="1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defRPr sz="1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 smtClean="0"/>
              <a:t>Summary</a:t>
            </a:r>
            <a:endParaRPr lang="en-US" altLang="en-US" dirty="0"/>
          </a:p>
          <a:p>
            <a:endParaRPr lang="en-US" altLang="en-US" sz="1800" dirty="0" smtClean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8" name="TextBox 492"/>
          <p:cNvSpPr txBox="1">
            <a:spLocks noChangeArrowheads="1"/>
          </p:cNvSpPr>
          <p:nvPr/>
        </p:nvSpPr>
        <p:spPr bwMode="auto">
          <a:xfrm>
            <a:off x="158267" y="1295400"/>
            <a:ext cx="7922107" cy="505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285750" indent="-285750" eaLnBrk="0" hangingPunct="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Ø"/>
              <a:defRPr b="1" i="0">
                <a:solidFill>
                  <a:srgbClr val="176182"/>
                </a:solidFill>
                <a:latin typeface="+mn-lt"/>
                <a:cs typeface="+mn-cs"/>
              </a:defRPr>
            </a:lvl1pPr>
            <a:lvl2pPr marL="800100" lvl="1" indent="-342900" eaLnBrk="0" hangingPunct="0"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Font typeface="Wingdings" panose="05000000000000000000" pitchFamily="2" charset="2"/>
              <a:buChar char="ü"/>
              <a:defRPr i="0">
                <a:solidFill>
                  <a:srgbClr val="176182"/>
                </a:solidFill>
                <a:latin typeface="+mn-lt"/>
                <a:cs typeface="+mn-cs"/>
              </a:defRPr>
            </a:lvl2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IMS 91% complete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2000" dirty="0" smtClean="0"/>
              <a:t>IMS is operationally ready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alt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2000" dirty="0" smtClean="0"/>
              <a:t>IMS has a proven capability </a:t>
            </a:r>
          </a:p>
          <a:p>
            <a:pPr marL="457200" lvl="1" indent="0">
              <a:buNone/>
            </a:pPr>
            <a:endParaRPr lang="en-GB" alt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2000" dirty="0" smtClean="0"/>
              <a:t>Ongoing challenges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en-US" dirty="0" smtClean="0"/>
              <a:t>Completion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en-US" dirty="0" smtClean="0"/>
              <a:t>Sustainment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en-US" dirty="0" smtClean="0"/>
              <a:t>technologically advanced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en-US" dirty="0" smtClean="0"/>
              <a:t>Security of data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GB" altLang="en-US" sz="2000" dirty="0" smtClean="0"/>
          </a:p>
          <a:p>
            <a:pPr marL="457200" lvl="1" indent="0">
              <a:buNone/>
            </a:pPr>
            <a:endParaRPr lang="en-US" altLang="en-US" sz="2000" dirty="0"/>
          </a:p>
          <a:p>
            <a:pPr marL="457200" lvl="1" indent="0">
              <a:buNone/>
            </a:pPr>
            <a:endParaRPr lang="en-GB" altLang="en-US" sz="2000" dirty="0" smtClean="0"/>
          </a:p>
          <a:p>
            <a:pPr marL="457200" lvl="1" indent="0">
              <a:buNone/>
            </a:pPr>
            <a:endParaRPr lang="en-GB" altLang="en-US" sz="1800" dirty="0" smtClean="0"/>
          </a:p>
          <a:p>
            <a:pPr marL="457200" lvl="1" indent="0">
              <a:buNone/>
            </a:pPr>
            <a:endParaRPr lang="en-US" altLang="en-US" sz="18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altLang="en-US" sz="1800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altLang="en-US" sz="18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altLang="en-US" sz="1800" dirty="0" smtClean="0">
              <a:solidFill>
                <a:schemeClr val="bg1"/>
              </a:solidFill>
            </a:endParaRPr>
          </a:p>
          <a:p>
            <a:pPr lvl="1"/>
            <a:endParaRPr lang="en-US" altLang="en-US" sz="1800" dirty="0" smtClean="0">
              <a:solidFill>
                <a:schemeClr val="bg1"/>
              </a:solidFill>
            </a:endParaRPr>
          </a:p>
          <a:p>
            <a:pPr lvl="1"/>
            <a:endParaRPr lang="en-GB" alt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711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36785" y="183832"/>
            <a:ext cx="3949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defRPr sz="1600" i="1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GB" sz="4800" b="1" i="0" dirty="0">
                <a:solidFill>
                  <a:srgbClr val="176182"/>
                </a:solidFill>
                <a:latin typeface="Times New Roman" pitchFamily="18" charset="0"/>
              </a:rPr>
              <a:t>Thank you 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16383" y="4126131"/>
            <a:ext cx="19905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 smtClean="0"/>
              <a:t>IS43 (RF)</a:t>
            </a:r>
            <a:endParaRPr lang="en-GB" b="1" i="0" dirty="0"/>
          </a:p>
        </p:txBody>
      </p:sp>
      <p:sp>
        <p:nvSpPr>
          <p:cNvPr id="16" name="TextBox 15"/>
          <p:cNvSpPr txBox="1"/>
          <p:nvPr/>
        </p:nvSpPr>
        <p:spPr>
          <a:xfrm>
            <a:off x="956929" y="6045811"/>
            <a:ext cx="7251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 smtClean="0"/>
              <a:t>RN19 Chile, Noble Gas system upgraded in 2015</a:t>
            </a:r>
            <a:endParaRPr lang="en-GB" b="1" i="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48" y="1412925"/>
            <a:ext cx="8897937" cy="5003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56288" y="2099505"/>
            <a:ext cx="4161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Times" pitchFamily="18" charset="0"/>
                <a:cs typeface="Arial" charset="0"/>
              </a:rPr>
              <a:t>IS01 Argentina – site survey</a:t>
            </a:r>
            <a:endParaRPr lang="en-GB" sz="1600" b="1" dirty="0">
              <a:solidFill>
                <a:srgbClr val="FFFFFF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IAG-IASPEI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62443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496596" cy="474663"/>
          </a:xfrm>
        </p:spPr>
        <p:txBody>
          <a:bodyPr/>
          <a:lstStyle/>
          <a:p>
            <a:r>
              <a:rPr lang="en-US" dirty="0" smtClean="0"/>
              <a:t>IMS – Current status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7" t="7287"/>
          <a:stretch/>
        </p:blipFill>
        <p:spPr bwMode="auto">
          <a:xfrm>
            <a:off x="107504" y="610296"/>
            <a:ext cx="8964488" cy="624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764704"/>
            <a:ext cx="2633331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5474F"/>
                </a:solidFill>
              </a:rPr>
              <a:t>292 stations, 31 NG systems, 16 RN </a:t>
            </a:r>
            <a:r>
              <a:rPr lang="en-US" sz="1600" dirty="0" smtClean="0">
                <a:solidFill>
                  <a:srgbClr val="05474F"/>
                </a:solidFill>
              </a:rPr>
              <a:t>labs</a:t>
            </a:r>
          </a:p>
          <a:p>
            <a:pPr algn="ctr"/>
            <a:r>
              <a:rPr lang="en-US" sz="1600" dirty="0" smtClean="0">
                <a:solidFill>
                  <a:srgbClr val="05474F"/>
                </a:solidFill>
              </a:rPr>
              <a:t>in situ</a:t>
            </a:r>
            <a:endParaRPr lang="en-GB" sz="1600" dirty="0">
              <a:solidFill>
                <a:srgbClr val="05474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6983" y="32868"/>
            <a:ext cx="8218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eaLnBrk="1" hangingPunct="1">
              <a:buClrTx/>
              <a:defRPr sz="2800" b="1">
                <a:solidFill>
                  <a:srgbClr val="176182"/>
                </a:solidFill>
                <a:latin typeface="Times New Roman" pitchFamily="18" charset="0"/>
              </a:defRPr>
            </a:lvl1pPr>
            <a:lvl2pPr marL="742950" indent="-285750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defRPr sz="1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defRPr sz="1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defRPr sz="1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 smtClean="0"/>
              <a:t>IMS status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27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 bwMode="auto">
          <a:xfrm>
            <a:off x="179512" y="5913276"/>
            <a:ext cx="108000" cy="108000"/>
          </a:xfrm>
          <a:prstGeom prst="triangle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304A"/>
              </a:solidFill>
              <a:latin typeface="Times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5852301"/>
            <a:ext cx="2412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304A"/>
                </a:solidFill>
                <a:latin typeface="Arial" panose="020B0604020202020204" pitchFamily="34" charset="0"/>
              </a:rPr>
              <a:t>Primary </a:t>
            </a:r>
            <a:r>
              <a:rPr lang="en-US" sz="1200" i="1" dirty="0" smtClean="0">
                <a:solidFill>
                  <a:srgbClr val="00304A"/>
                </a:solidFill>
                <a:latin typeface="Arial" panose="020B0604020202020204" pitchFamily="34" charset="0"/>
              </a:rPr>
              <a:t>associated </a:t>
            </a:r>
          </a:p>
          <a:p>
            <a:r>
              <a:rPr lang="en-US" sz="1200" i="1" dirty="0" smtClean="0">
                <a:solidFill>
                  <a:srgbClr val="00304A"/>
                </a:solidFill>
                <a:latin typeface="Arial" panose="020B0604020202020204" pitchFamily="34" charset="0"/>
              </a:rPr>
              <a:t>detections</a:t>
            </a:r>
            <a:endParaRPr lang="en-US" sz="1200" i="1" dirty="0">
              <a:solidFill>
                <a:srgbClr val="00304A"/>
              </a:solidFill>
              <a:latin typeface="Arial" panose="020B0604020202020204" pitchFamily="34" charset="0"/>
            </a:endParaRPr>
          </a:p>
        </p:txBody>
      </p:sp>
      <p:sp>
        <p:nvSpPr>
          <p:cNvPr id="10" name="Isosceles Triangle 9"/>
          <p:cNvSpPr/>
          <p:nvPr/>
        </p:nvSpPr>
        <p:spPr bwMode="auto">
          <a:xfrm>
            <a:off x="1979712" y="5913276"/>
            <a:ext cx="108000" cy="108000"/>
          </a:xfrm>
          <a:prstGeom prst="triangl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304A"/>
              </a:solidFill>
              <a:latin typeface="Times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87724" y="5841268"/>
            <a:ext cx="2412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304A"/>
                </a:solidFill>
                <a:latin typeface="Arial" panose="020B0604020202020204" pitchFamily="34" charset="0"/>
              </a:rPr>
              <a:t>Primary </a:t>
            </a:r>
            <a:r>
              <a:rPr lang="en-US" sz="1200" i="1" dirty="0" smtClean="0">
                <a:solidFill>
                  <a:srgbClr val="00304A"/>
                </a:solidFill>
                <a:latin typeface="Arial" panose="020B0604020202020204" pitchFamily="34" charset="0"/>
              </a:rPr>
              <a:t>no detection</a:t>
            </a:r>
            <a:endParaRPr lang="en-US" sz="1200" i="1" dirty="0">
              <a:solidFill>
                <a:srgbClr val="00304A"/>
              </a:solidFill>
              <a:latin typeface="Arial" panose="020B0604020202020204" pitchFamily="34" charset="0"/>
            </a:endParaRPr>
          </a:p>
        </p:txBody>
      </p:sp>
      <p:sp>
        <p:nvSpPr>
          <p:cNvPr id="12" name="Isosceles Triangle 11"/>
          <p:cNvSpPr/>
          <p:nvPr/>
        </p:nvSpPr>
        <p:spPr bwMode="auto">
          <a:xfrm>
            <a:off x="3959932" y="5913276"/>
            <a:ext cx="108000" cy="108000"/>
          </a:xfrm>
          <a:prstGeom prst="triangle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304A"/>
              </a:solidFill>
              <a:latin typeface="Times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03948" y="5852301"/>
            <a:ext cx="2412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0304A"/>
                </a:solidFill>
                <a:latin typeface="Arial" panose="020B0604020202020204" pitchFamily="34" charset="0"/>
              </a:rPr>
              <a:t>Auxiliary associated</a:t>
            </a:r>
          </a:p>
          <a:p>
            <a:r>
              <a:rPr lang="en-US" sz="1200" i="1" dirty="0" smtClean="0">
                <a:solidFill>
                  <a:srgbClr val="00304A"/>
                </a:solidFill>
                <a:latin typeface="Arial" panose="020B0604020202020204" pitchFamily="34" charset="0"/>
              </a:rPr>
              <a:t>detections</a:t>
            </a:r>
            <a:endParaRPr lang="en-US" sz="1200" i="1" dirty="0">
              <a:solidFill>
                <a:srgbClr val="00304A"/>
              </a:solidFill>
              <a:latin typeface="Arial" panose="020B0604020202020204" pitchFamily="34" charset="0"/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>
            <a:off x="5760132" y="5913276"/>
            <a:ext cx="108000" cy="108000"/>
          </a:xfrm>
          <a:prstGeom prst="triangl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304A"/>
              </a:solidFill>
              <a:latin typeface="Times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8144" y="5841268"/>
            <a:ext cx="2412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0304A"/>
                </a:solidFill>
                <a:latin typeface="Arial" panose="020B0604020202020204" pitchFamily="34" charset="0"/>
              </a:rPr>
              <a:t>Auxiliary not used</a:t>
            </a:r>
            <a:endParaRPr lang="en-US" sz="1200" i="1" dirty="0">
              <a:solidFill>
                <a:srgbClr val="00304A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2" descr="C:\Users\mialle\Desktop\DPRK2016\LEB_stations_2016010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0" t="17945" r="12361" b="21860"/>
          <a:stretch/>
        </p:blipFill>
        <p:spPr bwMode="auto">
          <a:xfrm>
            <a:off x="-634" y="1124744"/>
            <a:ext cx="8965122" cy="458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 bwMode="auto">
          <a:xfrm>
            <a:off x="62035" y="170637"/>
            <a:ext cx="8218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eaLnBrk="1" hangingPunct="1">
              <a:buClrTx/>
              <a:defRPr sz="2800" b="1">
                <a:solidFill>
                  <a:srgbClr val="176182"/>
                </a:solidFill>
                <a:latin typeface="Times New Roman" pitchFamily="18" charset="0"/>
              </a:defRPr>
            </a:lvl1pPr>
            <a:lvl2pPr marL="742950" indent="-285750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defRPr sz="1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defRPr sz="1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defRPr sz="1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 smtClean="0"/>
              <a:t>Capable IMS – </a:t>
            </a:r>
            <a:r>
              <a:rPr lang="en-US" altLang="en-US" dirty="0" smtClean="0"/>
              <a:t>DPRK4</a:t>
            </a: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IAG-IASPEI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0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45250" cy="1422400"/>
          </a:xfrm>
        </p:spPr>
        <p:txBody>
          <a:bodyPr/>
          <a:lstStyle/>
          <a:p>
            <a:pPr marL="342900" indent="-342900">
              <a:defRPr/>
            </a:pPr>
            <a:r>
              <a:rPr lang="en-US" altLang="en-US" sz="2800" b="1" kern="1200" dirty="0" smtClean="0">
                <a:solidFill>
                  <a:schemeClr val="accent2"/>
                </a:solidFill>
                <a:latin typeface="Times New Roman" pitchFamily="18" charset="0"/>
                <a:ea typeface="+mn-ea"/>
                <a:cs typeface="Arial" charset="0"/>
              </a:rPr>
              <a:t>Challenge 1: completing installation and certification of remaining facilities</a:t>
            </a:r>
            <a:endParaRPr lang="en-GB" altLang="en-US" sz="2800" b="1" kern="1200" dirty="0">
              <a:solidFill>
                <a:schemeClr val="accent2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3555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13725" cy="4579937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BFE4F4"/>
              </a:buClr>
              <a:buFontTx/>
              <a:buChar char="•"/>
            </a:pPr>
            <a:r>
              <a:rPr lang="en-US" altLang="en-US" dirty="0" smtClean="0"/>
              <a:t>Political barriers</a:t>
            </a:r>
          </a:p>
          <a:p>
            <a:pPr>
              <a:spcBef>
                <a:spcPts val="1200"/>
              </a:spcBef>
              <a:buClr>
                <a:srgbClr val="BFE4F4"/>
              </a:buClr>
              <a:buFontTx/>
              <a:buChar char="•"/>
            </a:pPr>
            <a:r>
              <a:rPr lang="en-US" altLang="en-US" dirty="0" smtClean="0"/>
              <a:t>Challenging environments</a:t>
            </a:r>
          </a:p>
          <a:p>
            <a:pPr>
              <a:spcBef>
                <a:spcPts val="1200"/>
              </a:spcBef>
              <a:buClr>
                <a:srgbClr val="BFE4F4"/>
              </a:buClr>
              <a:buFontTx/>
              <a:buChar char="•"/>
            </a:pPr>
            <a:r>
              <a:rPr lang="en-GB" altLang="en-US" dirty="0" smtClean="0"/>
              <a:t>Environmental regulations</a:t>
            </a:r>
            <a:endParaRPr lang="en-GB" altLang="en-US" sz="1600" dirty="0" smtClean="0"/>
          </a:p>
          <a:p>
            <a:pPr>
              <a:spcBef>
                <a:spcPts val="1200"/>
              </a:spcBef>
              <a:buClr>
                <a:srgbClr val="BFE4F4"/>
              </a:buClr>
              <a:buFontTx/>
              <a:buChar char="•"/>
            </a:pPr>
            <a:r>
              <a:rPr lang="en-US" altLang="en-US" dirty="0"/>
              <a:t>Expense </a:t>
            </a:r>
          </a:p>
          <a:p>
            <a:pPr>
              <a:buClr>
                <a:srgbClr val="BFE4F4"/>
              </a:buClr>
              <a:buFontTx/>
              <a:buChar char="•"/>
            </a:pPr>
            <a:endParaRPr lang="en-GB" altLang="en-US" dirty="0" smtClean="0"/>
          </a:p>
        </p:txBody>
      </p:sp>
      <p:pic>
        <p:nvPicPr>
          <p:cNvPr id="23556" name="Picture 1028" descr="E:\Infrasond_10jan01\is27\Installation visit\is27_pipearray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771900"/>
            <a:ext cx="3209925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7" name="Group 23"/>
          <p:cNvGrpSpPr>
            <a:grpSpLocks/>
          </p:cNvGrpSpPr>
          <p:nvPr/>
        </p:nvGrpSpPr>
        <p:grpSpPr bwMode="auto">
          <a:xfrm>
            <a:off x="4840288" y="3754438"/>
            <a:ext cx="3209925" cy="2438400"/>
            <a:chOff x="1526" y="1894"/>
            <a:chExt cx="2780" cy="2066"/>
          </a:xfrm>
        </p:grpSpPr>
        <p:pic>
          <p:nvPicPr>
            <p:cNvPr id="23560" name="Picture 19" descr="Dubna, R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6" y="1894"/>
              <a:ext cx="2780" cy="2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1" name="Rectangle 22"/>
            <p:cNvSpPr>
              <a:spLocks noChangeArrowheads="1"/>
            </p:cNvSpPr>
            <p:nvPr/>
          </p:nvSpPr>
          <p:spPr bwMode="auto">
            <a:xfrm>
              <a:off x="3191" y="3831"/>
              <a:ext cx="1097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defRPr sz="2400">
                  <a:solidFill>
                    <a:schemeClr val="accent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lnSpc>
                  <a:spcPct val="80000"/>
                </a:lnSpc>
                <a:spcBef>
                  <a:spcPct val="20000"/>
                </a:spcBef>
                <a:buClr>
                  <a:schemeClr val="tx2"/>
                </a:buClr>
                <a:defRPr sz="1600">
                  <a:solidFill>
                    <a:schemeClr val="accent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lnSpc>
                  <a:spcPct val="80000"/>
                </a:lnSpc>
                <a:spcBef>
                  <a:spcPct val="20000"/>
                </a:spcBef>
                <a:buClr>
                  <a:schemeClr val="tx2"/>
                </a:buClr>
                <a:defRPr sz="1400" i="1">
                  <a:solidFill>
                    <a:schemeClr val="accent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lnSpc>
                  <a:spcPct val="80000"/>
                </a:lnSpc>
                <a:spcBef>
                  <a:spcPct val="20000"/>
                </a:spcBef>
                <a:buClr>
                  <a:schemeClr val="tx2"/>
                </a:buClr>
                <a:defRPr sz="1400">
                  <a:solidFill>
                    <a:schemeClr val="accent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lnSpc>
                  <a:spcPct val="80000"/>
                </a:lnSpc>
                <a:spcBef>
                  <a:spcPct val="20000"/>
                </a:spcBef>
                <a:buClr>
                  <a:schemeClr val="tx2"/>
                </a:buClr>
                <a:defRPr sz="1400" i="1">
                  <a:solidFill>
                    <a:schemeClr val="accent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defRPr sz="1400" i="1">
                  <a:solidFill>
                    <a:schemeClr val="accent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defRPr sz="1400" i="1">
                  <a:solidFill>
                    <a:schemeClr val="accent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defRPr sz="1400" i="1">
                  <a:solidFill>
                    <a:schemeClr val="accent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defRPr sz="1400" i="1">
                  <a:solidFill>
                    <a:schemeClr val="accent2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</a:pPr>
              <a:endParaRPr lang="en-US" altLang="en-US" sz="3200" b="1">
                <a:solidFill>
                  <a:schemeClr val="tx1"/>
                </a:solidFill>
                <a:latin typeface="Times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5862638" y="6215063"/>
            <a:ext cx="1355725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1" dirty="0">
                <a:solidFill>
                  <a:srgbClr val="0F41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RN61 </a:t>
            </a:r>
            <a:r>
              <a:rPr lang="en-US" altLang="en-US" b="1" dirty="0" err="1">
                <a:solidFill>
                  <a:srgbClr val="0F41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Dubna</a:t>
            </a:r>
            <a:endParaRPr lang="en-GB" dirty="0"/>
          </a:p>
        </p:txBody>
      </p:sp>
      <p:sp>
        <p:nvSpPr>
          <p:cNvPr id="23559" name="Rectangle 1"/>
          <p:cNvSpPr>
            <a:spLocks noChangeArrowheads="1"/>
          </p:cNvSpPr>
          <p:nvPr/>
        </p:nvSpPr>
        <p:spPr bwMode="auto">
          <a:xfrm>
            <a:off x="698500" y="6192838"/>
            <a:ext cx="34671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defRPr sz="2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defRPr sz="16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defRPr sz="1400" i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defRPr sz="1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defRPr sz="1400" i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400" i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400" i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400" i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400" i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1600" b="1" dirty="0">
                <a:solidFill>
                  <a:srgbClr val="0F4158"/>
                </a:solidFill>
                <a:latin typeface="Times" pitchFamily="18" charset="0"/>
              </a:rPr>
              <a:t>IS27 Georg von </a:t>
            </a:r>
            <a:r>
              <a:rPr lang="en-US" altLang="en-US" sz="1600" b="1" dirty="0" err="1">
                <a:solidFill>
                  <a:srgbClr val="0F4158"/>
                </a:solidFill>
                <a:latin typeface="Times" pitchFamily="18" charset="0"/>
              </a:rPr>
              <a:t>Neumayer</a:t>
            </a:r>
            <a:r>
              <a:rPr lang="en-US" altLang="en-US" sz="1600" b="1" dirty="0">
                <a:solidFill>
                  <a:srgbClr val="0F4158"/>
                </a:solidFill>
                <a:latin typeface="Times" pitchFamily="18" charset="0"/>
              </a:rPr>
              <a:t>, Antarctica</a:t>
            </a:r>
            <a:r>
              <a:rPr lang="en-US" altLang="en-US" sz="1600" dirty="0">
                <a:solidFill>
                  <a:srgbClr val="0F4158"/>
                </a:solidFill>
                <a:latin typeface="Times" pitchFamily="18" charset="0"/>
              </a:rPr>
              <a:t/>
            </a:r>
            <a:br>
              <a:rPr lang="en-US" altLang="en-US" sz="1600" dirty="0">
                <a:solidFill>
                  <a:srgbClr val="0F4158"/>
                </a:solidFill>
                <a:latin typeface="Times" pitchFamily="18" charset="0"/>
              </a:rPr>
            </a:br>
            <a:endParaRPr lang="en-GB" altLang="en-US" sz="160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IAG-IASPEI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217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title"/>
          </p:nvPr>
        </p:nvSpPr>
        <p:spPr>
          <a:xfrm>
            <a:off x="350838" y="2341563"/>
            <a:ext cx="6264275" cy="474662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solidFill>
                  <a:srgbClr val="000000"/>
                </a:solidFill>
              </a:rPr>
              <a:t>IMS Sustainment – Sources of Support</a:t>
            </a:r>
            <a:endParaRPr lang="en-US" altLang="en-US" sz="2000" b="1" smtClean="0">
              <a:solidFill>
                <a:srgbClr val="000000"/>
              </a:solidFill>
            </a:endParaRPr>
          </a:p>
        </p:txBody>
      </p:sp>
      <p:sp>
        <p:nvSpPr>
          <p:cNvPr id="24579" name="Rectangle 327"/>
          <p:cNvSpPr>
            <a:spLocks noChangeArrowheads="1"/>
          </p:cNvSpPr>
          <p:nvPr/>
        </p:nvSpPr>
        <p:spPr bwMode="auto">
          <a:xfrm>
            <a:off x="0" y="939800"/>
            <a:ext cx="9144000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defRPr sz="2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defRPr sz="16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defRPr sz="1400" i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defRPr sz="1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defRPr sz="1400" i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400" i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400" i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400" i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400" i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endParaRPr lang="en-US" altLang="en-US" sz="1600">
              <a:solidFill>
                <a:schemeClr val="tx1"/>
              </a:solidFill>
              <a:latin typeface="Times" pitchFamily="18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1728788"/>
            <a:ext cx="8543925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itle 1"/>
          <p:cNvSpPr txBox="1">
            <a:spLocks/>
          </p:cNvSpPr>
          <p:nvPr/>
        </p:nvSpPr>
        <p:spPr bwMode="auto">
          <a:xfrm>
            <a:off x="90488" y="169863"/>
            <a:ext cx="49609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defRPr sz="2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defRPr sz="1600">
                <a:solidFill>
                  <a:schemeClr val="accent2"/>
                </a:solidFill>
                <a:latin typeface="Times New Roman" pitchFamily="18" charset="0"/>
              </a:defRPr>
            </a:lvl2pPr>
            <a:lvl3pPr marL="1085850" indent="-228600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defRPr sz="1400" i="1">
                <a:solidFill>
                  <a:schemeClr val="accent2"/>
                </a:solidFill>
                <a:latin typeface="Times New Roman" pitchFamily="18" charset="0"/>
              </a:defRPr>
            </a:lvl3pPr>
            <a:lvl4pPr marL="1428750" indent="-228600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defRPr sz="1400">
                <a:solidFill>
                  <a:schemeClr val="accent2"/>
                </a:solidFill>
                <a:latin typeface="Times New Roman" pitchFamily="18" charset="0"/>
              </a:defRPr>
            </a:lvl4pPr>
            <a:lvl5pPr marL="1771650" indent="-228600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defRPr sz="1400" i="1">
                <a:solidFill>
                  <a:schemeClr val="accent2"/>
                </a:solidFill>
                <a:latin typeface="Times New Roman" pitchFamily="18" charset="0"/>
              </a:defRPr>
            </a:lvl5pPr>
            <a:lvl6pPr marL="22288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400" i="1">
                <a:solidFill>
                  <a:schemeClr val="accent2"/>
                </a:solidFill>
                <a:latin typeface="Times New Roman" pitchFamily="18" charset="0"/>
              </a:defRPr>
            </a:lvl6pPr>
            <a:lvl7pPr marL="26860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400" i="1">
                <a:solidFill>
                  <a:schemeClr val="accent2"/>
                </a:solidFill>
                <a:latin typeface="Times New Roman" pitchFamily="18" charset="0"/>
              </a:defRPr>
            </a:lvl7pPr>
            <a:lvl8pPr marL="31432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400" i="1">
                <a:solidFill>
                  <a:schemeClr val="accent2"/>
                </a:solidFill>
                <a:latin typeface="Times New Roman" pitchFamily="18" charset="0"/>
              </a:defRPr>
            </a:lvl8pPr>
            <a:lvl9pPr marL="36004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400" i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</a:pPr>
            <a:r>
              <a:rPr lang="en-US" altLang="en-US" sz="2800" b="1" dirty="0"/>
              <a:t>Challenge 2: IMS Sustainment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IAG-IASPEI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527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90488" y="169863"/>
            <a:ext cx="6843712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defRPr sz="2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defRPr sz="1600">
                <a:solidFill>
                  <a:schemeClr val="accent2"/>
                </a:solidFill>
                <a:latin typeface="Times New Roman" pitchFamily="18" charset="0"/>
              </a:defRPr>
            </a:lvl2pPr>
            <a:lvl3pPr marL="1085850" indent="-228600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defRPr sz="1400" i="1">
                <a:solidFill>
                  <a:schemeClr val="accent2"/>
                </a:solidFill>
                <a:latin typeface="Times New Roman" pitchFamily="18" charset="0"/>
              </a:defRPr>
            </a:lvl3pPr>
            <a:lvl4pPr marL="1428750" indent="-228600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defRPr sz="1400">
                <a:solidFill>
                  <a:schemeClr val="accent2"/>
                </a:solidFill>
                <a:latin typeface="Times New Roman" pitchFamily="18" charset="0"/>
              </a:defRPr>
            </a:lvl4pPr>
            <a:lvl5pPr marL="1771650" indent="-228600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defRPr sz="1400" i="1">
                <a:solidFill>
                  <a:schemeClr val="accent2"/>
                </a:solidFill>
                <a:latin typeface="Times New Roman" pitchFamily="18" charset="0"/>
              </a:defRPr>
            </a:lvl5pPr>
            <a:lvl6pPr marL="22288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400" i="1">
                <a:solidFill>
                  <a:schemeClr val="accent2"/>
                </a:solidFill>
                <a:latin typeface="Times New Roman" pitchFamily="18" charset="0"/>
              </a:defRPr>
            </a:lvl6pPr>
            <a:lvl7pPr marL="26860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400" i="1">
                <a:solidFill>
                  <a:schemeClr val="accent2"/>
                </a:solidFill>
                <a:latin typeface="Times New Roman" pitchFamily="18" charset="0"/>
              </a:defRPr>
            </a:lvl7pPr>
            <a:lvl8pPr marL="31432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400" i="1">
                <a:solidFill>
                  <a:schemeClr val="accent2"/>
                </a:solidFill>
                <a:latin typeface="Times New Roman" pitchFamily="18" charset="0"/>
              </a:defRPr>
            </a:lvl8pPr>
            <a:lvl9pPr marL="36004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400" i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</a:pPr>
            <a:r>
              <a:rPr lang="en-US" altLang="en-US" b="1" dirty="0"/>
              <a:t>Auxiliary seismic stations – Data Availability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IAG-IASPEI 2017</a:t>
            </a:r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2" y="1447800"/>
            <a:ext cx="9063408" cy="3003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48006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Serious issue that needs to be addressed</a:t>
            </a:r>
          </a:p>
          <a:p>
            <a:endParaRPr lang="en-US" dirty="0"/>
          </a:p>
          <a:p>
            <a:r>
              <a:rPr lang="en-US" dirty="0" smtClean="0"/>
              <a:t>CTBTO will to continue to work with wider community on this issue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2235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9" y="404664"/>
            <a:ext cx="6895529" cy="435869"/>
          </a:xfrm>
        </p:spPr>
        <p:txBody>
          <a:bodyPr/>
          <a:lstStyle/>
          <a:p>
            <a:pPr marL="342900" indent="-342900"/>
            <a:r>
              <a:rPr lang="en-US" sz="2800" b="1" kern="1200" dirty="0">
                <a:solidFill>
                  <a:schemeClr val="accent2"/>
                </a:solidFill>
                <a:latin typeface="Times New Roman" pitchFamily="18" charset="0"/>
                <a:ea typeface="+mn-ea"/>
                <a:cs typeface="Arial" charset="0"/>
              </a:rPr>
              <a:t>Facility Agreements</a:t>
            </a:r>
            <a:endParaRPr lang="en-GB" sz="2800" b="1" kern="1200" dirty="0">
              <a:solidFill>
                <a:schemeClr val="accent2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22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IAG-IASPEI 2017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5527" y="104107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of 89 States to host stations – 49 facility agreements signed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84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1"/>
          <p:cNvSpPr>
            <a:spLocks noGrp="1"/>
          </p:cNvSpPr>
          <p:nvPr>
            <p:ph idx="1"/>
          </p:nvPr>
        </p:nvSpPr>
        <p:spPr>
          <a:xfrm>
            <a:off x="511175" y="1401417"/>
            <a:ext cx="7986782" cy="4918421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BFE4F4"/>
              </a:buClr>
              <a:buFontTx/>
              <a:buChar char="•"/>
            </a:pPr>
            <a:r>
              <a:rPr lang="en-GB" altLang="en-US" b="1" dirty="0" smtClean="0">
                <a:solidFill>
                  <a:srgbClr val="176182"/>
                </a:solidFill>
              </a:rPr>
              <a:t>Treaty Relevant Data</a:t>
            </a:r>
          </a:p>
          <a:p>
            <a:pPr lvl="1">
              <a:spcBef>
                <a:spcPts val="1200"/>
              </a:spcBef>
              <a:buClr>
                <a:srgbClr val="BFE4F4"/>
              </a:buClr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rgbClr val="176182"/>
                </a:solidFill>
              </a:rPr>
              <a:t>Calibrated</a:t>
            </a:r>
          </a:p>
          <a:p>
            <a:pPr lvl="1">
              <a:spcBef>
                <a:spcPts val="1200"/>
              </a:spcBef>
              <a:buClr>
                <a:srgbClr val="BFE4F4"/>
              </a:buClr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rgbClr val="176182"/>
                </a:solidFill>
              </a:rPr>
              <a:t>Meets sensitivity/capability requirements</a:t>
            </a:r>
          </a:p>
          <a:p>
            <a:pPr lvl="1">
              <a:spcBef>
                <a:spcPts val="1200"/>
              </a:spcBef>
              <a:buClr>
                <a:srgbClr val="BFE4F4"/>
              </a:buClr>
              <a:buFont typeface="Arial" panose="020B0604020202020204" pitchFamily="34" charset="0"/>
              <a:buChar char="•"/>
            </a:pPr>
            <a:endParaRPr lang="en-GB" altLang="en-US" dirty="0" smtClean="0">
              <a:solidFill>
                <a:srgbClr val="176182"/>
              </a:solidFill>
            </a:endParaRPr>
          </a:p>
          <a:p>
            <a:pPr>
              <a:spcBef>
                <a:spcPts val="1200"/>
              </a:spcBef>
              <a:buClr>
                <a:srgbClr val="BFE4F4"/>
              </a:buClr>
              <a:buFontTx/>
              <a:buChar char="•"/>
            </a:pPr>
            <a:r>
              <a:rPr lang="en-GB" altLang="en-US" b="1" dirty="0" smtClean="0">
                <a:solidFill>
                  <a:srgbClr val="176182"/>
                </a:solidFill>
              </a:rPr>
              <a:t>Reliable and cost-effective IMS</a:t>
            </a:r>
          </a:p>
          <a:p>
            <a:pPr lvl="1">
              <a:spcBef>
                <a:spcPts val="1200"/>
              </a:spcBef>
              <a:buClr>
                <a:srgbClr val="BFE4F4"/>
              </a:buClr>
              <a:buFont typeface="Wingdings" panose="05000000000000000000" pitchFamily="2" charset="2"/>
              <a:buChar char="§"/>
            </a:pPr>
            <a:r>
              <a:rPr lang="en-US" altLang="en-US" sz="1800" dirty="0" smtClean="0">
                <a:solidFill>
                  <a:srgbClr val="176182"/>
                </a:solidFill>
              </a:rPr>
              <a:t>Makes best use of technological advances and develops engineering solutions to:</a:t>
            </a:r>
          </a:p>
          <a:p>
            <a:pPr lvl="2">
              <a:spcBef>
                <a:spcPts val="1200"/>
              </a:spcBef>
              <a:buClr>
                <a:srgbClr val="BFE4F4"/>
              </a:buClr>
              <a:buFont typeface="Wingdings" panose="05000000000000000000" pitchFamily="2" charset="2"/>
              <a:buChar char="§"/>
            </a:pPr>
            <a:r>
              <a:rPr lang="en-US" altLang="en-US" sz="1600" dirty="0" smtClean="0">
                <a:solidFill>
                  <a:srgbClr val="176182"/>
                </a:solidFill>
              </a:rPr>
              <a:t>Enhance sensitivity/capability of stations/network</a:t>
            </a:r>
          </a:p>
          <a:p>
            <a:pPr lvl="2">
              <a:spcBef>
                <a:spcPts val="1200"/>
              </a:spcBef>
              <a:buClr>
                <a:srgbClr val="BFE4F4"/>
              </a:buClr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rgbClr val="176182"/>
                </a:solidFill>
              </a:rPr>
              <a:t>R</a:t>
            </a:r>
            <a:r>
              <a:rPr lang="en-US" altLang="en-US" sz="1600" dirty="0" smtClean="0">
                <a:solidFill>
                  <a:srgbClr val="176182"/>
                </a:solidFill>
              </a:rPr>
              <a:t>educe cost of station construction and ongoing maintenance</a:t>
            </a:r>
            <a:endParaRPr lang="en-US" altLang="en-US" sz="1600" dirty="0">
              <a:solidFill>
                <a:srgbClr val="176182"/>
              </a:solidFill>
            </a:endParaRPr>
          </a:p>
          <a:p>
            <a:pPr lvl="2">
              <a:spcBef>
                <a:spcPts val="1200"/>
              </a:spcBef>
              <a:buClr>
                <a:srgbClr val="BFE4F4"/>
              </a:buClr>
              <a:buFont typeface="Wingdings" panose="05000000000000000000" pitchFamily="2" charset="2"/>
              <a:buChar char="§"/>
            </a:pPr>
            <a:r>
              <a:rPr lang="en-US" altLang="en-US" sz="1600" dirty="0" smtClean="0">
                <a:solidFill>
                  <a:srgbClr val="176182"/>
                </a:solidFill>
              </a:rPr>
              <a:t>Enhance data quality</a:t>
            </a:r>
          </a:p>
          <a:p>
            <a:pPr lvl="2">
              <a:spcBef>
                <a:spcPts val="1200"/>
              </a:spcBef>
              <a:buClr>
                <a:srgbClr val="BFE4F4"/>
              </a:buClr>
              <a:buFont typeface="Wingdings" panose="05000000000000000000" pitchFamily="2" charset="2"/>
              <a:buChar char="§"/>
            </a:pPr>
            <a:r>
              <a:rPr lang="en-US" altLang="en-US" sz="1600" dirty="0" smtClean="0">
                <a:solidFill>
                  <a:srgbClr val="176182"/>
                </a:solidFill>
              </a:rPr>
              <a:t>Increase station uptime</a:t>
            </a:r>
          </a:p>
          <a:p>
            <a:pPr lvl="2">
              <a:spcBef>
                <a:spcPts val="1200"/>
              </a:spcBef>
              <a:buClr>
                <a:srgbClr val="BFE4F4"/>
              </a:buClr>
              <a:buFont typeface="Wingdings" panose="05000000000000000000" pitchFamily="2" charset="2"/>
              <a:buChar char="§"/>
            </a:pPr>
            <a:r>
              <a:rPr lang="en-US" altLang="en-US" sz="1600" dirty="0" smtClean="0">
                <a:solidFill>
                  <a:srgbClr val="176182"/>
                </a:solidFill>
              </a:rPr>
              <a:t>Extend station life</a:t>
            </a:r>
          </a:p>
          <a:p>
            <a:pPr>
              <a:spcBef>
                <a:spcPts val="1200"/>
              </a:spcBef>
              <a:buClr>
                <a:srgbClr val="BFE4F4"/>
              </a:buClr>
              <a:buFontTx/>
              <a:buChar char="•"/>
            </a:pPr>
            <a:endParaRPr lang="en-US" altLang="en-US" dirty="0" smtClean="0">
              <a:solidFill>
                <a:srgbClr val="176182"/>
              </a:solidFill>
            </a:endParaRPr>
          </a:p>
          <a:p>
            <a:pPr>
              <a:spcBef>
                <a:spcPts val="1200"/>
              </a:spcBef>
              <a:buClr>
                <a:srgbClr val="BFE4F4"/>
              </a:buClr>
              <a:buFontTx/>
              <a:buChar char="•"/>
            </a:pPr>
            <a:endParaRPr lang="en-GB" altLang="en-US" dirty="0" smtClean="0">
              <a:solidFill>
                <a:srgbClr val="176182"/>
              </a:solidFill>
            </a:endParaRPr>
          </a:p>
          <a:p>
            <a:pPr>
              <a:spcBef>
                <a:spcPts val="1200"/>
              </a:spcBef>
              <a:buClr>
                <a:srgbClr val="BFE4F4"/>
              </a:buClr>
              <a:buFontTx/>
              <a:buChar char="•"/>
            </a:pPr>
            <a:r>
              <a:rPr lang="en-US" altLang="en-US" sz="1600" dirty="0" smtClean="0">
                <a:solidFill>
                  <a:srgbClr val="176182"/>
                </a:solidFill>
              </a:rPr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0488" y="169863"/>
            <a:ext cx="6157912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defRPr sz="2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defRPr sz="1600">
                <a:solidFill>
                  <a:schemeClr val="accent2"/>
                </a:solidFill>
                <a:latin typeface="Times New Roman" pitchFamily="18" charset="0"/>
              </a:defRPr>
            </a:lvl2pPr>
            <a:lvl3pPr marL="1085850" indent="-228600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defRPr sz="1400" i="1">
                <a:solidFill>
                  <a:schemeClr val="accent2"/>
                </a:solidFill>
                <a:latin typeface="Times New Roman" pitchFamily="18" charset="0"/>
              </a:defRPr>
            </a:lvl3pPr>
            <a:lvl4pPr marL="1428750" indent="-228600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defRPr sz="1400">
                <a:solidFill>
                  <a:schemeClr val="accent2"/>
                </a:solidFill>
                <a:latin typeface="Times New Roman" pitchFamily="18" charset="0"/>
              </a:defRPr>
            </a:lvl4pPr>
            <a:lvl5pPr marL="1771650" indent="-228600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defRPr sz="1400" i="1">
                <a:solidFill>
                  <a:schemeClr val="accent2"/>
                </a:solidFill>
                <a:latin typeface="Times New Roman" pitchFamily="18" charset="0"/>
              </a:defRPr>
            </a:lvl5pPr>
            <a:lvl6pPr marL="22288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400" i="1">
                <a:solidFill>
                  <a:schemeClr val="accent2"/>
                </a:solidFill>
                <a:latin typeface="Times New Roman" pitchFamily="18" charset="0"/>
              </a:defRPr>
            </a:lvl6pPr>
            <a:lvl7pPr marL="26860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400" i="1">
                <a:solidFill>
                  <a:schemeClr val="accent2"/>
                </a:solidFill>
                <a:latin typeface="Times New Roman" pitchFamily="18" charset="0"/>
              </a:defRPr>
            </a:lvl7pPr>
            <a:lvl8pPr marL="31432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400" i="1">
                <a:solidFill>
                  <a:schemeClr val="accent2"/>
                </a:solidFill>
                <a:latin typeface="Times New Roman" pitchFamily="18" charset="0"/>
              </a:defRPr>
            </a:lvl8pPr>
            <a:lvl9pPr marL="36004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400" i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</a:pPr>
            <a:r>
              <a:rPr lang="en-US" altLang="en-US" sz="2800" b="1" dirty="0"/>
              <a:t>Challenge 3</a:t>
            </a:r>
            <a:r>
              <a:rPr lang="en-US" altLang="en-US" sz="2800" b="1" dirty="0" smtClean="0"/>
              <a:t>: Continuous Improvement</a:t>
            </a:r>
            <a:endParaRPr lang="en-US" altLang="en-US" sz="28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IAG-IASPEI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04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500" y="6629400"/>
            <a:ext cx="4425950" cy="211138"/>
          </a:xfrm>
        </p:spPr>
        <p:txBody>
          <a:bodyPr/>
          <a:lstStyle/>
          <a:p>
            <a:pPr>
              <a:defRPr/>
            </a:pPr>
            <a:r>
              <a:rPr lang="en-US" smtClean="0"/>
              <a:t>IAG-IASPEI 2017</a:t>
            </a:r>
            <a:endParaRPr lang="en-US" i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711842"/>
            <a:ext cx="9282224" cy="4869717"/>
          </a:xfrm>
        </p:spPr>
        <p:txBody>
          <a:bodyPr/>
          <a:lstStyle/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endParaRPr lang="en-GB" sz="1200" b="1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en-GB" sz="2000" b="1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en-US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17452" y="1295400"/>
            <a:ext cx="486262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4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accent2"/>
                </a:solidFill>
                <a:latin typeface="+mn-lt"/>
              </a:defRPr>
            </a:lvl2pPr>
            <a:lvl3pPr marL="10858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400" i="1">
                <a:solidFill>
                  <a:schemeClr val="accent2"/>
                </a:solidFill>
                <a:latin typeface="+mn-lt"/>
              </a:defRPr>
            </a:lvl3pPr>
            <a:lvl4pPr marL="14287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400">
                <a:solidFill>
                  <a:schemeClr val="accent2"/>
                </a:solidFill>
                <a:latin typeface="+mn-lt"/>
              </a:defRPr>
            </a:lvl4pPr>
            <a:lvl5pPr marL="17716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400" i="1">
                <a:solidFill>
                  <a:schemeClr val="accent2"/>
                </a:solidFill>
                <a:latin typeface="+mn-lt"/>
              </a:defRPr>
            </a:lvl5pPr>
            <a:lvl6pPr marL="22288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400" i="1">
                <a:solidFill>
                  <a:schemeClr val="accent2"/>
                </a:solidFill>
                <a:latin typeface="+mn-lt"/>
              </a:defRPr>
            </a:lvl6pPr>
            <a:lvl7pPr marL="26860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400" i="1">
                <a:solidFill>
                  <a:schemeClr val="accent2"/>
                </a:solidFill>
                <a:latin typeface="+mn-lt"/>
              </a:defRPr>
            </a:lvl7pPr>
            <a:lvl8pPr marL="31432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400" i="1">
                <a:solidFill>
                  <a:schemeClr val="accent2"/>
                </a:solidFill>
                <a:latin typeface="+mn-lt"/>
              </a:defRPr>
            </a:lvl8pPr>
            <a:lvl9pPr marL="360045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400" i="1">
                <a:solidFill>
                  <a:schemeClr val="accent2"/>
                </a:solidFill>
                <a:latin typeface="+mn-lt"/>
              </a:defRPr>
            </a:lvl9pPr>
          </a:lstStyle>
          <a:p>
            <a:pPr marL="457200" indent="-457200"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GB" i="0" kern="0" dirty="0" smtClean="0"/>
              <a:t>Improvement of power supply and grounding at stations:</a:t>
            </a:r>
          </a:p>
          <a:p>
            <a:pPr lvl="1">
              <a:spcAft>
                <a:spcPts val="1200"/>
              </a:spcAft>
            </a:pPr>
            <a:r>
              <a:rPr lang="en-US" sz="2400" kern="0" dirty="0" smtClean="0"/>
              <a:t>    Fundamental issue across the IMS</a:t>
            </a:r>
          </a:p>
          <a:p>
            <a:pPr lvl="1">
              <a:spcAft>
                <a:spcPts val="1200"/>
              </a:spcAft>
            </a:pPr>
            <a:r>
              <a:rPr lang="en-US" sz="2400" kern="0" dirty="0"/>
              <a:t> </a:t>
            </a:r>
            <a:r>
              <a:rPr lang="en-US" sz="2400" kern="0" dirty="0" smtClean="0"/>
              <a:t>   Poor quality of power is the major root cause for RN station failures</a:t>
            </a:r>
          </a:p>
          <a:p>
            <a:pPr marL="457200" indent="-457200"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i="0" kern="0" dirty="0" smtClean="0"/>
              <a:t>Continued improvement of </a:t>
            </a:r>
            <a:r>
              <a:rPr lang="en-US" i="0" kern="0" dirty="0" err="1" smtClean="0"/>
              <a:t>HPGe</a:t>
            </a:r>
            <a:r>
              <a:rPr lang="en-US" i="0" kern="0" dirty="0" smtClean="0"/>
              <a:t> detector reliability: </a:t>
            </a:r>
          </a:p>
          <a:p>
            <a:pPr lvl="1">
              <a:spcAft>
                <a:spcPts val="1200"/>
              </a:spcAft>
            </a:pPr>
            <a:r>
              <a:rPr lang="en-US" sz="2400" i="0" kern="0" dirty="0" smtClean="0"/>
              <a:t>&gt; Testing of new hardened detectors</a:t>
            </a:r>
            <a:endParaRPr lang="en-GB" sz="2400" i="0" kern="0" dirty="0"/>
          </a:p>
        </p:txBody>
      </p:sp>
      <p:pic>
        <p:nvPicPr>
          <p:cNvPr id="6146" name="Picture 2" descr="Fiji 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25" y="1929166"/>
            <a:ext cx="3264638" cy="2448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" descr="image0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830" y="4518547"/>
            <a:ext cx="1607213" cy="220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36465" y="4720856"/>
            <a:ext cx="1446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176182"/>
                </a:solidFill>
              </a:rPr>
              <a:t>HPGe</a:t>
            </a:r>
            <a:r>
              <a:rPr lang="en-US" dirty="0" smtClean="0">
                <a:solidFill>
                  <a:srgbClr val="176182"/>
                </a:solidFill>
              </a:rPr>
              <a:t> detector</a:t>
            </a:r>
            <a:endParaRPr lang="en-GB" dirty="0">
              <a:solidFill>
                <a:srgbClr val="176182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7505" y="260648"/>
            <a:ext cx="7056784" cy="576063"/>
          </a:xfrm>
        </p:spPr>
        <p:txBody>
          <a:bodyPr/>
          <a:lstStyle/>
          <a:p>
            <a:pPr marL="342900" indent="-342900"/>
            <a:r>
              <a:rPr lang="en-US" sz="2800" b="1" kern="1200" dirty="0">
                <a:solidFill>
                  <a:schemeClr val="accent2"/>
                </a:solidFill>
                <a:latin typeface="Times New Roman" pitchFamily="18" charset="0"/>
                <a:ea typeface="+mn-ea"/>
                <a:cs typeface="Arial" charset="0"/>
              </a:rPr>
              <a:t>Hardening of stations/equipment</a:t>
            </a:r>
            <a:endParaRPr lang="en-GB" sz="2800" b="1" kern="1200" dirty="0">
              <a:solidFill>
                <a:schemeClr val="accent2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81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5&quot;/&gt;&lt;/object&gt;&lt;object type=&quot;3&quot; unique_id=&quot;10006&quot;&gt;&lt;property id=&quot;20148&quot; value=&quot;5&quot;/&gt;&lt;property id=&quot;20300&quot; value=&quot;Slide 4 - &amp;quot;Complete  IMS Network &amp;#x0D;&amp;#x0A;&amp;quot;&quot;/&gt;&lt;property id=&quot;20307&quot; value=&quot;413&quot;/&gt;&lt;/object&gt;&lt;object type=&quot;3&quot; unique_id=&quot;10008&quot;&gt;&lt;property id=&quot;20148&quot; value=&quot;5&quot;/&gt;&lt;property id=&quot;20300&quot; value=&quot;Slide 7 - &amp;quot;Countries that have Signed and Ratified the CTBT&amp;quot;&quot;/&gt;&lt;property id=&quot;20307&quot; value=&quot;405&quot;/&gt;&lt;/object&gt;&lt;object type=&quot;3&quot; unique_id=&quot;10010&quot;&gt;&lt;property id=&quot;20148&quot; value=&quot;5&quot;/&gt;&lt;property id=&quot;20300&quot; value=&quot;Slide 9 - &amp;quot;Events Located by the IDC from &amp;#x0D;&amp;#x0A;February 2000- November 2011 &amp;quot;&quot;/&gt;&lt;property id=&quot;20307&quot; value=&quot;388&quot;/&gt;&lt;/object&gt;&lt;object type=&quot;3&quot; unique_id=&quot;10011&quot;&gt;&lt;property id=&quot;20148&quot; value=&quot;5&quot;/&gt;&lt;property id=&quot;20300&quot; value=&quot;Slide 10 - &amp;quot; Detecting IMS Stations: 2009 Event&amp;#x0D;&amp;#x0A;&amp;quot;&quot;/&gt;&lt;property id=&quot;20307&quot; value=&quot;372&quot;/&gt;&lt;/object&gt;&lt;object type=&quot;3&quot; unique_id=&quot;10012&quot;&gt;&lt;property id=&quot;20148&quot; value=&quot;5&quot;/&gt;&lt;property id=&quot;20300&quot; value=&quot;Slide 11 - &amp;quot; Detecting IMS Stations: 2006 event&amp;quot;&quot;/&gt;&lt;property id=&quot;20307&quot; value=&quot;369&quot;/&gt;&lt;/object&gt;&lt;object type=&quot;3&quot; unique_id=&quot;10013&quot;&gt;&lt;property id=&quot;20148&quot; value=&quot;5&quot;/&gt;&lt;property id=&quot;20300&quot; value=&quot;Slide 12&quot;/&gt;&lt;property id=&quot;20307&quot; value=&quot;360&quot;/&gt;&lt;/object&gt;&lt;object type=&quot;3&quot; unique_id=&quot;10014&quot;&gt;&lt;property id=&quot;20148&quot; value=&quot;5&quot;/&gt;&lt;property id=&quot;20300&quot; value=&quot;Slide 13 - &amp;quot;Data characteristics, Explosion or Earthquake?&amp;quot;&quot;/&gt;&lt;property id=&quot;20307&quot; value=&quot;299&quot;/&gt;&lt;/object&gt;&lt;object type=&quot;3&quot; unique_id=&quot;10015&quot;&gt;&lt;property id=&quot;20148&quot; value=&quot;5&quot;/&gt;&lt;property id=&quot;20300&quot; value=&quot;Slide 14 - &amp;quot;Historical Seismicity in the Region&amp;quot;&quot;/&gt;&lt;property id=&quot;20307&quot; value=&quot;298&quot;/&gt;&lt;/object&gt;&lt;object type=&quot;3&quot; unique_id=&quot;10016&quot;&gt;&lt;property id=&quot;20148&quot; value=&quot;5&quot;/&gt;&lt;property id=&quot;20300&quot; value=&quot;Slide 15&quot;/&gt;&lt;property id=&quot;20307&quot; value=&quot;363&quot;/&gt;&lt;/object&gt;&lt;object type=&quot;3&quot; unique_id=&quot;10017&quot;&gt;&lt;property id=&quot;20148&quot; value=&quot;5&quot;/&gt;&lt;property id=&quot;20300&quot; value=&quot;Slide 16&quot;/&gt;&lt;property id=&quot;20307&quot; value=&quot;381&quot;/&gt;&lt;/object&gt;&lt;object type=&quot;3&quot; unique_id=&quot;10018&quot;&gt;&lt;property id=&quot;20148&quot; value=&quot;5&quot;/&gt;&lt;property id=&quot;20300&quot; value=&quot;Slide 17&quot;/&gt;&lt;property id=&quot;20307&quot; value=&quot;380&quot;/&gt;&lt;/object&gt;&lt;object type=&quot;3&quot; unique_id=&quot;10019&quot;&gt;&lt;property id=&quot;20148&quot; value=&quot;5&quot;/&gt;&lt;property id=&quot;20300&quot; value=&quot;Slide 18&quot;/&gt;&lt;property id=&quot;20307&quot; value=&quot;302&quot;/&gt;&lt;/object&gt;&lt;object type=&quot;3&quot; unique_id=&quot;10020&quot;&gt;&lt;property id=&quot;20148&quot; value=&quot;5&quot;/&gt;&lt;property id=&quot;20300&quot; value=&quot;Slide 19&quot;/&gt;&lt;property id=&quot;20307&quot; value=&quot;318&quot;/&gt;&lt;/object&gt;&lt;object type=&quot;3&quot; unique_id=&quot;10021&quot;&gt;&lt;property id=&quot;20148&quot; value=&quot;5&quot;/&gt;&lt;property id=&quot;20300&quot; value=&quot;Slide 20&quot;/&gt;&lt;property id=&quot;20307&quot; value=&quot;319&quot;/&gt;&lt;/object&gt;&lt;object type=&quot;3&quot; unique_id=&quot;10022&quot;&gt;&lt;property id=&quot;20148&quot; value=&quot;5&quot;/&gt;&lt;property id=&quot;20300&quot; value=&quot;Slide 21&quot;/&gt;&lt;property id=&quot;20307&quot; value=&quot;412&quot;/&gt;&lt;/object&gt;&lt;object type=&quot;3&quot; unique_id=&quot;10023&quot;&gt;&lt;property id=&quot;20148&quot; value=&quot;5&quot;/&gt;&lt;property id=&quot;20300&quot; value=&quot;Slide 22&quot;/&gt;&lt;property id=&quot;20307&quot; value=&quot;303&quot;/&gt;&lt;/object&gt;&lt;object type=&quot;3&quot; unique_id=&quot;10024&quot;&gt;&lt;property id=&quot;20148&quot; value=&quot;5&quot;/&gt;&lt;property id=&quot;20300&quot; value=&quot;Slide 23 - &amp;quot;System Put to the Test&amp;quot;&quot;/&gt;&lt;property id=&quot;20307&quot; value=&quot;296&quot;/&gt;&lt;/object&gt;&lt;object type=&quot;3&quot; unique_id=&quot;10025&quot;&gt;&lt;property id=&quot;20148&quot; value=&quot;5&quot;/&gt;&lt;property id=&quot;20300&quot; value=&quot;Slide 24 - &amp;quot;SEL &amp;amp; REB Locations&amp;quot;&quot;/&gt;&lt;property id=&quot;20307&quot; value=&quot;359&quot;/&gt;&lt;/object&gt;&lt;object type=&quot;3&quot; unique_id=&quot;10026&quot;&gt;&lt;property id=&quot;20148&quot; value=&quot;5&quot;/&gt;&lt;property id=&quot;20300&quot; value=&quot;Slide 25 - &amp;quot;Tsunami Agreements&amp;#x0D;&amp;#x0A;(November 2011)&amp;quot;&quot;/&gt;&lt;property id=&quot;20307&quot; value=&quot;379&quot;/&gt;&lt;/object&gt;&lt;object type=&quot;3&quot; unique_id=&quot;10027&quot;&gt;&lt;property id=&quot;20148&quot; value=&quot;5&quot;/&gt;&lt;property id=&quot;20300&quot; value=&quot;Slide 26 - &amp;quot;Civil and Scientific Applications of &amp;#x0D;&amp;#x0A;CTBT Verification Technologies &amp;quot;&quot;/&gt;&lt;property id=&quot;20307&quot; value=&quot;378&quot;/&gt;&lt;/object&gt;&lt;object type=&quot;3&quot; unique_id=&quot;10028&quot;&gt;&lt;property id=&quot;20148&quot; value=&quot;5&quot;/&gt;&lt;property id=&quot;20300&quot; value=&quot;Slide 27&quot;/&gt;&lt;property id=&quot;20307&quot; value=&quot;399&quot;/&gt;&lt;/object&gt;&lt;object type=&quot;3&quot; unique_id=&quot;10029&quot;&gt;&lt;property id=&quot;20148&quot; value=&quot;5&quot;/&gt;&lt;property id=&quot;20300&quot; value=&quot;Slide 28&quot;/&gt;&lt;property id=&quot;20307&quot; value=&quot;411&quot;/&gt;&lt;/object&gt;&lt;object type=&quot;3&quot; unique_id=&quot;10030&quot;&gt;&lt;property id=&quot;20148&quot; value=&quot;5&quot;/&gt;&lt;property id=&quot;20300&quot; value=&quot;Slide 29&quot;/&gt;&lt;property id=&quot;20307&quot; value=&quot;407&quot;/&gt;&lt;/object&gt;&lt;object type=&quot;3&quot; unique_id=&quot;10031&quot;&gt;&lt;property id=&quot;20148&quot; value=&quot;5&quot;/&gt;&lt;property id=&quot;20300&quot; value=&quot;Slide 30&quot;/&gt;&lt;property id=&quot;20307&quot; value=&quot;400&quot;/&gt;&lt;/object&gt;&lt;object type=&quot;3&quot; unique_id=&quot;10032&quot;&gt;&lt;property id=&quot;20148&quot; value=&quot;5&quot;/&gt;&lt;property id=&quot;20300&quot; value=&quot;Slide 31&quot;/&gt;&lt;property id=&quot;20307&quot; value=&quot;401&quot;/&gt;&lt;/object&gt;&lt;object type=&quot;3&quot; unique_id=&quot;10033&quot;&gt;&lt;property id=&quot;20148&quot; value=&quot;5&quot;/&gt;&lt;property id=&quot;20300&quot; value=&quot;Slide 32&quot;/&gt;&lt;property id=&quot;20307&quot; value=&quot;402&quot;/&gt;&lt;/object&gt;&lt;object type=&quot;3&quot; unique_id=&quot;10034&quot;&gt;&lt;property id=&quot;20148&quot; value=&quot;5&quot;/&gt;&lt;property id=&quot;20300&quot; value=&quot;Slide 33&quot;/&gt;&lt;property id=&quot;20307&quot; value=&quot;377&quot;/&gt;&lt;/object&gt;&lt;object type=&quot;3&quot; unique_id=&quot;10043&quot;&gt;&lt;property id=&quot;20148&quot; value=&quot;5&quot;/&gt;&lt;property id=&quot;20300&quot; value=&quot;Slide 39 - &amp;quot;Varieties of Crises: &amp;#x0D;&amp;#x0A;World Aggregate, 1900-2008&amp;quot;&quot;/&gt;&lt;property id=&quot;20307&quot; value=&quot;410&quot;/&gt;&lt;/object&gt;&lt;object type=&quot;3&quot; unique_id=&quot;10374&quot;&gt;&lt;property id=&quot;20148&quot; value=&quot;5&quot;/&gt;&lt;property id=&quot;20300&quot; value=&quot;Slide 5&quot;/&gt;&lt;property id=&quot;20307&quot; value=&quot;414&quot;/&gt;&lt;/object&gt;&lt;object type=&quot;3&quot; unique_id=&quot;10375&quot;&gt;&lt;property id=&quot;20148&quot; value=&quot;5&quot;/&gt;&lt;property id=&quot;20300&quot; value=&quot;Slide 6 - &amp;quot;Countries that have Signed and &amp;#x0D;&amp;#x0A;Ratified the CTBT (November 2011)&amp;quot;&quot;/&gt;&lt;property id=&quot;20307&quot; value=&quot;416&quot;/&gt;&lt;/object&gt;&lt;object type=&quot;3&quot; unique_id=&quot;10377&quot;&gt;&lt;property id=&quot;20148&quot; value=&quot;5&quot;/&gt;&lt;property id=&quot;20300&quot; value=&quot;Slide 38 - &amp;quot;Worldwide Nuclear Testing&amp;#x0D;&amp;#x0A;1945-2009&amp;quot;&quot;/&gt;&lt;property id=&quot;20307&quot; value=&quot;419&quot;/&gt;&lt;/object&gt;&lt;object type=&quot;3&quot; unique_id=&quot;10378&quot;&gt;&lt;property id=&quot;20148&quot; value=&quot;5&quot;/&gt;&lt;property id=&quot;20300&quot; value=&quot;Slide 2 - &amp;quot;Worldwide Nuclear Testing&amp;#x0D;&amp;#x0A;1945-2009&amp;quot;&quot;/&gt;&lt;property id=&quot;20307&quot; value=&quot;420&quot;/&gt;&lt;/object&gt;&lt;object type=&quot;3&quot; unique_id=&quot;10379&quot;&gt;&lt;property id=&quot;20148&quot; value=&quot;5&quot;/&gt;&lt;property id=&quot;20300&quot; value=&quot;Slide 3 - &amp;quot;Complete  IMS Network &amp;#x0D;&amp;#x0A;&amp;quot;&quot;/&gt;&lt;property id=&quot;20307&quot; value=&quot;421&quot;/&gt;&lt;/object&gt;&lt;object type=&quot;3&quot; unique_id=&quot;10380&quot;&gt;&lt;property id=&quot;20148&quot; value=&quot;5&quot;/&gt;&lt;property id=&quot;20300&quot; value=&quot;Slide 8 - &amp;quot;Complete  IMS Network &amp;#x0D;&amp;#x0A;&amp;quot;&quot;/&gt;&lt;property id=&quot;20307&quot; value=&quot;427&quot;/&gt;&lt;/object&gt;&lt;object type=&quot;3&quot; unique_id=&quot;10381&quot;&gt;&lt;property id=&quot;20148&quot; value=&quot;5&quot;/&gt;&lt;property id=&quot;20300&quot; value=&quot;Slide 34 - &amp;quot;Countries that have Ratified the IAEA Additional Protocol&amp;quot;&quot;/&gt;&lt;property id=&quot;20307&quot; value=&quot;426&quot;/&gt;&lt;/object&gt;&lt;object type=&quot;3&quot; unique_id=&quot;10382&quot;&gt;&lt;property id=&quot;20148&quot; value=&quot;5&quot;/&gt;&lt;property id=&quot;20300&quot; value=&quot;Slide 35&quot;/&gt;&lt;property id=&quot;20307&quot; value=&quot;423&quot;/&gt;&lt;/object&gt;&lt;object type=&quot;3&quot; unique_id=&quot;10383&quot;&gt;&lt;property id=&quot;20148&quot; value=&quot;5&quot;/&gt;&lt;property id=&quot;20300&quot; value=&quot;Slide 36&quot;/&gt;&lt;property id=&quot;20307&quot; value=&quot;424&quot;/&gt;&lt;/object&gt;&lt;object type=&quot;3&quot; unique_id=&quot;10384&quot;&gt;&lt;property id=&quot;20148&quot; value=&quot;5&quot;/&gt;&lt;property id=&quot;20300&quot; value=&quot;Slide 37&quot;/&gt;&lt;property id=&quot;20307&quot; value=&quot;42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eaFoamPresentation">
  <a:themeElements>
    <a:clrScheme name="SeaFoamPresentation 2">
      <a:dk1>
        <a:srgbClr val="00314B"/>
      </a:dk1>
      <a:lt1>
        <a:srgbClr val="DEEBE2"/>
      </a:lt1>
      <a:dk2>
        <a:srgbClr val="DEEBE2"/>
      </a:dk2>
      <a:lt2>
        <a:srgbClr val="5F5F5F"/>
      </a:lt2>
      <a:accent1>
        <a:srgbClr val="176283"/>
      </a:accent1>
      <a:accent2>
        <a:srgbClr val="4A004A"/>
      </a:accent2>
      <a:accent3>
        <a:srgbClr val="ECF3EE"/>
      </a:accent3>
      <a:accent4>
        <a:srgbClr val="00283F"/>
      </a:accent4>
      <a:accent5>
        <a:srgbClr val="ABB7C1"/>
      </a:accent5>
      <a:accent6>
        <a:srgbClr val="420042"/>
      </a:accent6>
      <a:hlink>
        <a:srgbClr val="328CB4"/>
      </a:hlink>
      <a:folHlink>
        <a:srgbClr val="737D66"/>
      </a:folHlink>
    </a:clrScheme>
    <a:fontScheme name="SeaFoam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aFoamPresentation 1">
        <a:dk1>
          <a:srgbClr val="00314B"/>
        </a:dk1>
        <a:lt1>
          <a:srgbClr val="8B5126"/>
        </a:lt1>
        <a:dk2>
          <a:srgbClr val="DEEBE2"/>
        </a:dk2>
        <a:lt2>
          <a:srgbClr val="5F5F5F"/>
        </a:lt2>
        <a:accent1>
          <a:srgbClr val="8B5126"/>
        </a:accent1>
        <a:accent2>
          <a:srgbClr val="4A004A"/>
        </a:accent2>
        <a:accent3>
          <a:srgbClr val="C4B3AC"/>
        </a:accent3>
        <a:accent4>
          <a:srgbClr val="00283F"/>
        </a:accent4>
        <a:accent5>
          <a:srgbClr val="C4B3AC"/>
        </a:accent5>
        <a:accent6>
          <a:srgbClr val="420042"/>
        </a:accent6>
        <a:hlink>
          <a:srgbClr val="328CB4"/>
        </a:hlink>
        <a:folHlink>
          <a:srgbClr val="737D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aFoamPresentation 2">
        <a:dk1>
          <a:srgbClr val="00314B"/>
        </a:dk1>
        <a:lt1>
          <a:srgbClr val="DEEBE2"/>
        </a:lt1>
        <a:dk2>
          <a:srgbClr val="DEEBE2"/>
        </a:dk2>
        <a:lt2>
          <a:srgbClr val="5F5F5F"/>
        </a:lt2>
        <a:accent1>
          <a:srgbClr val="176283"/>
        </a:accent1>
        <a:accent2>
          <a:srgbClr val="4A004A"/>
        </a:accent2>
        <a:accent3>
          <a:srgbClr val="ECF3EE"/>
        </a:accent3>
        <a:accent4>
          <a:srgbClr val="00283F"/>
        </a:accent4>
        <a:accent5>
          <a:srgbClr val="ABB7C1"/>
        </a:accent5>
        <a:accent6>
          <a:srgbClr val="420042"/>
        </a:accent6>
        <a:hlink>
          <a:srgbClr val="328CB4"/>
        </a:hlink>
        <a:folHlink>
          <a:srgbClr val="737D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tbto-SwanLake">
  <a:themeElements>
    <a:clrScheme name="Custom 6">
      <a:dk1>
        <a:srgbClr val="00304A"/>
      </a:dk1>
      <a:lt1>
        <a:srgbClr val="DEEBE3"/>
      </a:lt1>
      <a:dk2>
        <a:srgbClr val="00304A"/>
      </a:dk2>
      <a:lt2>
        <a:srgbClr val="5F5F5F"/>
      </a:lt2>
      <a:accent1>
        <a:srgbClr val="5C0A0A"/>
      </a:accent1>
      <a:accent2>
        <a:srgbClr val="176182"/>
      </a:accent2>
      <a:accent3>
        <a:srgbClr val="ECF3EF"/>
      </a:accent3>
      <a:accent4>
        <a:srgbClr val="00273E"/>
      </a:accent4>
      <a:accent5>
        <a:srgbClr val="B5AAAA"/>
      </a:accent5>
      <a:accent6>
        <a:srgbClr val="145775"/>
      </a:accent6>
      <a:hlink>
        <a:srgbClr val="700070"/>
      </a:hlink>
      <a:folHlink>
        <a:srgbClr val="737D66"/>
      </a:folHlink>
    </a:clrScheme>
    <a:fontScheme name="PTS Presentations">
      <a:majorFont>
        <a:latin typeface="Georgia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ctbto-SwanLake 1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tbto-SwanLake 2">
        <a:dk1>
          <a:srgbClr val="5F5F5F"/>
        </a:dk1>
        <a:lt1>
          <a:srgbClr val="FFFFFF"/>
        </a:lt1>
        <a:dk2>
          <a:srgbClr val="5C0A0A"/>
        </a:dk2>
        <a:lt2>
          <a:srgbClr val="DEEBE3"/>
        </a:lt2>
        <a:accent1>
          <a:srgbClr val="00304A"/>
        </a:accent1>
        <a:accent2>
          <a:srgbClr val="176182"/>
        </a:accent2>
        <a:accent3>
          <a:srgbClr val="B5AAAA"/>
        </a:accent3>
        <a:accent4>
          <a:srgbClr val="DADADA"/>
        </a:accent4>
        <a:accent5>
          <a:srgbClr val="AAADB1"/>
        </a:accent5>
        <a:accent6>
          <a:srgbClr val="145775"/>
        </a:accent6>
        <a:hlink>
          <a:srgbClr val="750033"/>
        </a:hlink>
        <a:folHlink>
          <a:srgbClr val="737D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tbto-SwanLake 3">
        <a:dk1>
          <a:srgbClr val="00304A"/>
        </a:dk1>
        <a:lt1>
          <a:srgbClr val="DEEBE3"/>
        </a:lt1>
        <a:dk2>
          <a:srgbClr val="00304A"/>
        </a:dk2>
        <a:lt2>
          <a:srgbClr val="5F5F5F"/>
        </a:lt2>
        <a:accent1>
          <a:srgbClr val="176182"/>
        </a:accent1>
        <a:accent2>
          <a:srgbClr val="4A004A"/>
        </a:accent2>
        <a:accent3>
          <a:srgbClr val="ECF3EF"/>
        </a:accent3>
        <a:accent4>
          <a:srgbClr val="00273E"/>
        </a:accent4>
        <a:accent5>
          <a:srgbClr val="ABB7C1"/>
        </a:accent5>
        <a:accent6>
          <a:srgbClr val="420042"/>
        </a:accent6>
        <a:hlink>
          <a:srgbClr val="8C5126"/>
        </a:hlink>
        <a:folHlink>
          <a:srgbClr val="737D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tbto-SwanLake 4">
        <a:dk1>
          <a:srgbClr val="5F5F5F"/>
        </a:dk1>
        <a:lt1>
          <a:srgbClr val="FFFFFF"/>
        </a:lt1>
        <a:dk2>
          <a:srgbClr val="05474F"/>
        </a:dk2>
        <a:lt2>
          <a:srgbClr val="DEEBE3"/>
        </a:lt2>
        <a:accent1>
          <a:srgbClr val="5C0A0A"/>
        </a:accent1>
        <a:accent2>
          <a:srgbClr val="176182"/>
        </a:accent2>
        <a:accent3>
          <a:srgbClr val="AAB1B2"/>
        </a:accent3>
        <a:accent4>
          <a:srgbClr val="DADADA"/>
        </a:accent4>
        <a:accent5>
          <a:srgbClr val="B5AAAA"/>
        </a:accent5>
        <a:accent6>
          <a:srgbClr val="145775"/>
        </a:accent6>
        <a:hlink>
          <a:srgbClr val="A17300"/>
        </a:hlink>
        <a:folHlink>
          <a:srgbClr val="737D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tbto-SwanLake 5">
        <a:dk1>
          <a:srgbClr val="5F5F5F"/>
        </a:dk1>
        <a:lt1>
          <a:srgbClr val="FFFFFF"/>
        </a:lt1>
        <a:dk2>
          <a:srgbClr val="8C5126"/>
        </a:dk2>
        <a:lt2>
          <a:srgbClr val="DEEBE3"/>
        </a:lt2>
        <a:accent1>
          <a:srgbClr val="00304A"/>
        </a:accent1>
        <a:accent2>
          <a:srgbClr val="176182"/>
        </a:accent2>
        <a:accent3>
          <a:srgbClr val="C5B3AC"/>
        </a:accent3>
        <a:accent4>
          <a:srgbClr val="DADADA"/>
        </a:accent4>
        <a:accent5>
          <a:srgbClr val="AAADB1"/>
        </a:accent5>
        <a:accent6>
          <a:srgbClr val="145775"/>
        </a:accent6>
        <a:hlink>
          <a:srgbClr val="750033"/>
        </a:hlink>
        <a:folHlink>
          <a:srgbClr val="737D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tbto-SwanLake 6">
        <a:dk1>
          <a:srgbClr val="5F5F5F"/>
        </a:dk1>
        <a:lt1>
          <a:srgbClr val="DEEBE3"/>
        </a:lt1>
        <a:dk2>
          <a:srgbClr val="000000"/>
        </a:dk2>
        <a:lt2>
          <a:srgbClr val="DEEBE3"/>
        </a:lt2>
        <a:accent1>
          <a:srgbClr val="00304A"/>
        </a:accent1>
        <a:accent2>
          <a:srgbClr val="176182"/>
        </a:accent2>
        <a:accent3>
          <a:srgbClr val="AAAAAA"/>
        </a:accent3>
        <a:accent4>
          <a:srgbClr val="BDC9C2"/>
        </a:accent4>
        <a:accent5>
          <a:srgbClr val="AAADB1"/>
        </a:accent5>
        <a:accent6>
          <a:srgbClr val="145775"/>
        </a:accent6>
        <a:hlink>
          <a:srgbClr val="750033"/>
        </a:hlink>
        <a:folHlink>
          <a:srgbClr val="737D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tbto-SwanLake 7">
        <a:dk1>
          <a:srgbClr val="00304A"/>
        </a:dk1>
        <a:lt1>
          <a:srgbClr val="DEEBE3"/>
        </a:lt1>
        <a:dk2>
          <a:srgbClr val="00304A"/>
        </a:dk2>
        <a:lt2>
          <a:srgbClr val="5F5F5F"/>
        </a:lt2>
        <a:accent1>
          <a:srgbClr val="5C0A0A"/>
        </a:accent1>
        <a:accent2>
          <a:srgbClr val="176182"/>
        </a:accent2>
        <a:accent3>
          <a:srgbClr val="ECF3EF"/>
        </a:accent3>
        <a:accent4>
          <a:srgbClr val="00273E"/>
        </a:accent4>
        <a:accent5>
          <a:srgbClr val="B5AAAA"/>
        </a:accent5>
        <a:accent6>
          <a:srgbClr val="145775"/>
        </a:accent6>
        <a:hlink>
          <a:srgbClr val="A17300"/>
        </a:hlink>
        <a:folHlink>
          <a:srgbClr val="737D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8388</TotalTime>
  <Words>491</Words>
  <Application>Microsoft Office PowerPoint</Application>
  <PresentationFormat>On-screen Show (4:3)</PresentationFormat>
  <Paragraphs>152</Paragraphs>
  <Slides>15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SeaFoamPresentation</vt:lpstr>
      <vt:lpstr>1_ctbto-SwanLake</vt:lpstr>
      <vt:lpstr>Visio.Drawing.15</vt:lpstr>
      <vt:lpstr>PowerPoint Presentation</vt:lpstr>
      <vt:lpstr>IMS – Current status</vt:lpstr>
      <vt:lpstr>PowerPoint Presentation</vt:lpstr>
      <vt:lpstr>Challenge 1: completing installation and certification of remaining facilities</vt:lpstr>
      <vt:lpstr>IMS Sustainment – Sources of Support</vt:lpstr>
      <vt:lpstr>PowerPoint Presentation</vt:lpstr>
      <vt:lpstr>Facility Agreements</vt:lpstr>
      <vt:lpstr>PowerPoint Presentation</vt:lpstr>
      <vt:lpstr>Hardening of stations/equipment</vt:lpstr>
      <vt:lpstr>Examples of New Engineering developments</vt:lpstr>
      <vt:lpstr>Challenge 4: data available and secure</vt:lpstr>
      <vt:lpstr>Transition to GCI-III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ROBLIN Dale</dc:creator>
  <cp:lastModifiedBy>JEPSEN David</cp:lastModifiedBy>
  <cp:revision>2321</cp:revision>
  <cp:lastPrinted>2016-01-19T09:52:21Z</cp:lastPrinted>
  <dcterms:created xsi:type="dcterms:W3CDTF">2006-08-16T00:00:00Z</dcterms:created>
  <dcterms:modified xsi:type="dcterms:W3CDTF">2017-08-07T07:38:52Z</dcterms:modified>
</cp:coreProperties>
</file>